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4"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3" algn="l" defTabSz="914288" rtl="0" eaLnBrk="1" latinLnBrk="0" hangingPunct="1">
      <a:defRPr sz="1800" kern="1200">
        <a:solidFill>
          <a:schemeClr val="tx1"/>
        </a:solidFill>
        <a:latin typeface="+mn-lt"/>
        <a:ea typeface="+mn-ea"/>
        <a:cs typeface="+mn-cs"/>
      </a:defRPr>
    </a:lvl4pPr>
    <a:lvl5pPr marL="1828577" algn="l" defTabSz="914288" rtl="0" eaLnBrk="1" latinLnBrk="0" hangingPunct="1">
      <a:defRPr sz="1800" kern="1200">
        <a:solidFill>
          <a:schemeClr val="tx1"/>
        </a:solidFill>
        <a:latin typeface="+mn-lt"/>
        <a:ea typeface="+mn-ea"/>
        <a:cs typeface="+mn-cs"/>
      </a:defRPr>
    </a:lvl5pPr>
    <a:lvl6pPr marL="2285721" algn="l" defTabSz="914288" rtl="0" eaLnBrk="1" latinLnBrk="0" hangingPunct="1">
      <a:defRPr sz="1800" kern="1200">
        <a:solidFill>
          <a:schemeClr val="tx1"/>
        </a:solidFill>
        <a:latin typeface="+mn-lt"/>
        <a:ea typeface="+mn-ea"/>
        <a:cs typeface="+mn-cs"/>
      </a:defRPr>
    </a:lvl6pPr>
    <a:lvl7pPr marL="2742865" algn="l" defTabSz="914288" rtl="0" eaLnBrk="1" latinLnBrk="0" hangingPunct="1">
      <a:defRPr sz="1800" kern="1200">
        <a:solidFill>
          <a:schemeClr val="tx1"/>
        </a:solidFill>
        <a:latin typeface="+mn-lt"/>
        <a:ea typeface="+mn-ea"/>
        <a:cs typeface="+mn-cs"/>
      </a:defRPr>
    </a:lvl7pPr>
    <a:lvl8pPr marL="3200010" algn="l" defTabSz="914288" rtl="0" eaLnBrk="1" latinLnBrk="0" hangingPunct="1">
      <a:defRPr sz="1800" kern="1200">
        <a:solidFill>
          <a:schemeClr val="tx1"/>
        </a:solidFill>
        <a:latin typeface="+mn-lt"/>
        <a:ea typeface="+mn-ea"/>
        <a:cs typeface="+mn-cs"/>
      </a:defRPr>
    </a:lvl8pPr>
    <a:lvl9pPr marL="3657154" algn="l" defTabSz="91428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9D8B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244" autoAdjust="0"/>
    <p:restoredTop sz="94660"/>
  </p:normalViewPr>
  <p:slideViewPr>
    <p:cSldViewPr>
      <p:cViewPr varScale="1">
        <p:scale>
          <a:sx n="87" d="100"/>
          <a:sy n="87" d="100"/>
        </p:scale>
        <p:origin x="-984"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039F5-9F5A-436C-8D00-F66B662A8F88}" type="datetimeFigureOut">
              <a:rPr lang="en-US" smtClean="0"/>
              <a:pPr/>
              <a:t>7/30/2017</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33400-D6C2-48C6-8E60-1FD17F87E192}"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1"/>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8" indent="0" algn="ctr">
              <a:buNone/>
              <a:defRPr>
                <a:solidFill>
                  <a:schemeClr val="tx1">
                    <a:tint val="75000"/>
                  </a:schemeClr>
                </a:solidFill>
              </a:defRPr>
            </a:lvl3pPr>
            <a:lvl4pPr marL="1371433" indent="0" algn="ctr">
              <a:buNone/>
              <a:defRPr>
                <a:solidFill>
                  <a:schemeClr val="tx1">
                    <a:tint val="75000"/>
                  </a:schemeClr>
                </a:solidFill>
              </a:defRPr>
            </a:lvl4pPr>
            <a:lvl5pPr marL="1828577" indent="0" algn="ctr">
              <a:buNone/>
              <a:defRPr>
                <a:solidFill>
                  <a:schemeClr val="tx1">
                    <a:tint val="75000"/>
                  </a:schemeClr>
                </a:solidFill>
              </a:defRPr>
            </a:lvl5pPr>
            <a:lvl6pPr marL="2285721" indent="0" algn="ctr">
              <a:buNone/>
              <a:defRPr>
                <a:solidFill>
                  <a:schemeClr val="tx1">
                    <a:tint val="75000"/>
                  </a:schemeClr>
                </a:solidFill>
              </a:defRPr>
            </a:lvl6pPr>
            <a:lvl7pPr marL="2742865" indent="0" algn="ctr">
              <a:buNone/>
              <a:defRPr>
                <a:solidFill>
                  <a:schemeClr val="tx1">
                    <a:tint val="75000"/>
                  </a:schemeClr>
                </a:solidFill>
              </a:defRPr>
            </a:lvl7pPr>
            <a:lvl8pPr marL="3200010" indent="0" algn="ctr">
              <a:buNone/>
              <a:defRPr>
                <a:solidFill>
                  <a:schemeClr val="tx1">
                    <a:tint val="75000"/>
                  </a:schemeClr>
                </a:solidFill>
              </a:defRPr>
            </a:lvl8pPr>
            <a:lvl9pPr marL="3657154"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FCB08D6-E09C-4177-9BAB-32486E74431B}" type="datetimeFigureOut">
              <a:rPr lang="en-US" smtClean="0"/>
              <a:pPr/>
              <a:t>7/30/2017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B08D6-E09C-4177-9BAB-32486E74431B}" type="datetimeFigureOut">
              <a:rPr lang="en-US" smtClean="0"/>
              <a:pPr/>
              <a:t>7/30/2017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B08D6-E09C-4177-9BAB-32486E74431B}" type="datetimeFigureOut">
              <a:rPr lang="en-US" smtClean="0"/>
              <a:pPr/>
              <a:t>7/30/2017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B08D6-E09C-4177-9BAB-32486E74431B}" type="datetimeFigureOut">
              <a:rPr lang="en-US" smtClean="0"/>
              <a:pPr/>
              <a:t>7/30/2017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8" indent="0">
              <a:buNone/>
              <a:defRPr sz="1600">
                <a:solidFill>
                  <a:schemeClr val="tx1">
                    <a:tint val="75000"/>
                  </a:schemeClr>
                </a:solidFill>
              </a:defRPr>
            </a:lvl3pPr>
            <a:lvl4pPr marL="1371433" indent="0">
              <a:buNone/>
              <a:defRPr sz="1400">
                <a:solidFill>
                  <a:schemeClr val="tx1">
                    <a:tint val="75000"/>
                  </a:schemeClr>
                </a:solidFill>
              </a:defRPr>
            </a:lvl4pPr>
            <a:lvl5pPr marL="1828577" indent="0">
              <a:buNone/>
              <a:defRPr sz="1400">
                <a:solidFill>
                  <a:schemeClr val="tx1">
                    <a:tint val="75000"/>
                  </a:schemeClr>
                </a:solidFill>
              </a:defRPr>
            </a:lvl5pPr>
            <a:lvl6pPr marL="2285721" indent="0">
              <a:buNone/>
              <a:defRPr sz="1400">
                <a:solidFill>
                  <a:schemeClr val="tx1">
                    <a:tint val="75000"/>
                  </a:schemeClr>
                </a:solidFill>
              </a:defRPr>
            </a:lvl6pPr>
            <a:lvl7pPr marL="2742865" indent="0">
              <a:buNone/>
              <a:defRPr sz="1400">
                <a:solidFill>
                  <a:schemeClr val="tx1">
                    <a:tint val="75000"/>
                  </a:schemeClr>
                </a:solidFill>
              </a:defRPr>
            </a:lvl7pPr>
            <a:lvl8pPr marL="3200010" indent="0">
              <a:buNone/>
              <a:defRPr sz="1400">
                <a:solidFill>
                  <a:schemeClr val="tx1">
                    <a:tint val="75000"/>
                  </a:schemeClr>
                </a:solidFill>
              </a:defRPr>
            </a:lvl8pPr>
            <a:lvl9pPr marL="36571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CB08D6-E09C-4177-9BAB-32486E74431B}" type="datetimeFigureOut">
              <a:rPr lang="en-US" smtClean="0"/>
              <a:pPr/>
              <a:t>7/30/2017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FCB08D6-E09C-4177-9BAB-32486E74431B}" type="datetimeFigureOut">
              <a:rPr lang="en-US" smtClean="0"/>
              <a:pPr/>
              <a:t>7/30/2017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44" indent="0">
              <a:buNone/>
              <a:defRPr sz="2000" b="1"/>
            </a:lvl2pPr>
            <a:lvl3pPr marL="914288" indent="0">
              <a:buNone/>
              <a:defRPr sz="1800" b="1"/>
            </a:lvl3pPr>
            <a:lvl4pPr marL="1371433" indent="0">
              <a:buNone/>
              <a:defRPr sz="1600" b="1"/>
            </a:lvl4pPr>
            <a:lvl5pPr marL="1828577" indent="0">
              <a:buNone/>
              <a:defRPr sz="1600" b="1"/>
            </a:lvl5pPr>
            <a:lvl6pPr marL="2285721" indent="0">
              <a:buNone/>
              <a:defRPr sz="1600" b="1"/>
            </a:lvl6pPr>
            <a:lvl7pPr marL="2742865" indent="0">
              <a:buNone/>
              <a:defRPr sz="1600" b="1"/>
            </a:lvl7pPr>
            <a:lvl8pPr marL="3200010" indent="0">
              <a:buNone/>
              <a:defRPr sz="1600" b="1"/>
            </a:lvl8pPr>
            <a:lvl9pPr marL="3657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144" indent="0">
              <a:buNone/>
              <a:defRPr sz="2000" b="1"/>
            </a:lvl2pPr>
            <a:lvl3pPr marL="914288" indent="0">
              <a:buNone/>
              <a:defRPr sz="1800" b="1"/>
            </a:lvl3pPr>
            <a:lvl4pPr marL="1371433" indent="0">
              <a:buNone/>
              <a:defRPr sz="1600" b="1"/>
            </a:lvl4pPr>
            <a:lvl5pPr marL="1828577" indent="0">
              <a:buNone/>
              <a:defRPr sz="1600" b="1"/>
            </a:lvl5pPr>
            <a:lvl6pPr marL="2285721" indent="0">
              <a:buNone/>
              <a:defRPr sz="1600" b="1"/>
            </a:lvl6pPr>
            <a:lvl7pPr marL="2742865" indent="0">
              <a:buNone/>
              <a:defRPr sz="1600" b="1"/>
            </a:lvl7pPr>
            <a:lvl8pPr marL="3200010" indent="0">
              <a:buNone/>
              <a:defRPr sz="1600" b="1"/>
            </a:lvl8pPr>
            <a:lvl9pPr marL="3657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FCB08D6-E09C-4177-9BAB-32486E74431B}" type="datetimeFigureOut">
              <a:rPr lang="en-US" smtClean="0"/>
              <a:pPr/>
              <a:t>7/30/2017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FCB08D6-E09C-4177-9BAB-32486E74431B}" type="datetimeFigureOut">
              <a:rPr lang="en-US" smtClean="0"/>
              <a:pPr/>
              <a:t>7/30/2017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B08D6-E09C-4177-9BAB-32486E74431B}" type="datetimeFigureOut">
              <a:rPr lang="en-US" smtClean="0"/>
              <a:pPr/>
              <a:t>7/30/2017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2"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44" indent="0">
              <a:buNone/>
              <a:defRPr sz="1200"/>
            </a:lvl2pPr>
            <a:lvl3pPr marL="914288" indent="0">
              <a:buNone/>
              <a:defRPr sz="1000"/>
            </a:lvl3pPr>
            <a:lvl4pPr marL="1371433" indent="0">
              <a:buNone/>
              <a:defRPr sz="900"/>
            </a:lvl4pPr>
            <a:lvl5pPr marL="1828577" indent="0">
              <a:buNone/>
              <a:defRPr sz="900"/>
            </a:lvl5pPr>
            <a:lvl6pPr marL="2285721" indent="0">
              <a:buNone/>
              <a:defRPr sz="900"/>
            </a:lvl6pPr>
            <a:lvl7pPr marL="2742865" indent="0">
              <a:buNone/>
              <a:defRPr sz="900"/>
            </a:lvl7pPr>
            <a:lvl8pPr marL="3200010" indent="0">
              <a:buNone/>
              <a:defRPr sz="900"/>
            </a:lvl8pPr>
            <a:lvl9pPr marL="36571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B08D6-E09C-4177-9BAB-32486E74431B}" type="datetimeFigureOut">
              <a:rPr lang="en-US" smtClean="0"/>
              <a:pPr/>
              <a:t>7/30/2017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44" indent="0">
              <a:buNone/>
              <a:defRPr sz="2800"/>
            </a:lvl2pPr>
            <a:lvl3pPr marL="914288" indent="0">
              <a:buNone/>
              <a:defRPr sz="2400"/>
            </a:lvl3pPr>
            <a:lvl4pPr marL="1371433" indent="0">
              <a:buNone/>
              <a:defRPr sz="2000"/>
            </a:lvl4pPr>
            <a:lvl5pPr marL="1828577" indent="0">
              <a:buNone/>
              <a:defRPr sz="2000"/>
            </a:lvl5pPr>
            <a:lvl6pPr marL="2285721" indent="0">
              <a:buNone/>
              <a:defRPr sz="2000"/>
            </a:lvl6pPr>
            <a:lvl7pPr marL="2742865" indent="0">
              <a:buNone/>
              <a:defRPr sz="2000"/>
            </a:lvl7pPr>
            <a:lvl8pPr marL="3200010" indent="0">
              <a:buNone/>
              <a:defRPr sz="2000"/>
            </a:lvl8pPr>
            <a:lvl9pPr marL="3657154" indent="0">
              <a:buNone/>
              <a:defRPr sz="2000"/>
            </a:lvl9pPr>
          </a:lstStyle>
          <a:p>
            <a:endParaRPr lang="en-CA"/>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44" indent="0">
              <a:buNone/>
              <a:defRPr sz="1200"/>
            </a:lvl2pPr>
            <a:lvl3pPr marL="914288" indent="0">
              <a:buNone/>
              <a:defRPr sz="1000"/>
            </a:lvl3pPr>
            <a:lvl4pPr marL="1371433" indent="0">
              <a:buNone/>
              <a:defRPr sz="900"/>
            </a:lvl4pPr>
            <a:lvl5pPr marL="1828577" indent="0">
              <a:buNone/>
              <a:defRPr sz="900"/>
            </a:lvl5pPr>
            <a:lvl6pPr marL="2285721" indent="0">
              <a:buNone/>
              <a:defRPr sz="900"/>
            </a:lvl6pPr>
            <a:lvl7pPr marL="2742865" indent="0">
              <a:buNone/>
              <a:defRPr sz="900"/>
            </a:lvl7pPr>
            <a:lvl8pPr marL="3200010" indent="0">
              <a:buNone/>
              <a:defRPr sz="900"/>
            </a:lvl8pPr>
            <a:lvl9pPr marL="36571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CB08D6-E09C-4177-9BAB-32486E74431B}" type="datetimeFigureOut">
              <a:rPr lang="en-US" smtClean="0"/>
              <a:pPr/>
              <a:t>7/30/2017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B18747-529B-47AD-BBC4-279E42496C0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9" tIns="45714" rIns="91429" bIns="45714"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29" tIns="45714" rIns="91429" bIns="45714" rtlCol="0" anchor="ctr"/>
          <a:lstStyle>
            <a:lvl1pPr algn="l">
              <a:defRPr sz="1200">
                <a:solidFill>
                  <a:schemeClr val="tx1">
                    <a:tint val="75000"/>
                  </a:schemeClr>
                </a:solidFill>
              </a:defRPr>
            </a:lvl1pPr>
          </a:lstStyle>
          <a:p>
            <a:fld id="{3FCB08D6-E09C-4177-9BAB-32486E74431B}" type="datetimeFigureOut">
              <a:rPr lang="en-US" smtClean="0"/>
              <a:pPr/>
              <a:t>7/30/2017</a:t>
            </a:fld>
            <a:endParaRPr lang="en-CA"/>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9" tIns="45714" rIns="91429" bIns="45714" rtlCol="0" anchor="ctr"/>
          <a:lstStyle>
            <a:lvl1pPr algn="r">
              <a:defRPr sz="1200">
                <a:solidFill>
                  <a:schemeClr val="tx1">
                    <a:tint val="75000"/>
                  </a:schemeClr>
                </a:solidFill>
              </a:defRPr>
            </a:lvl1pPr>
          </a:lstStyle>
          <a:p>
            <a:fld id="{DFB18747-529B-47AD-BBC4-279E42496C0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88" rtl="0" eaLnBrk="1" latinLnBrk="0" hangingPunct="1">
        <a:spcBef>
          <a:spcPct val="0"/>
        </a:spcBef>
        <a:buNone/>
        <a:defRPr sz="4400" kern="1200">
          <a:solidFill>
            <a:schemeClr val="tx1"/>
          </a:solidFill>
          <a:latin typeface="+mj-lt"/>
          <a:ea typeface="+mj-ea"/>
          <a:cs typeface="+mj-cs"/>
        </a:defRPr>
      </a:lvl1pPr>
    </p:titleStyle>
    <p:bodyStyle>
      <a:lvl1pPr marL="342858" indent="-342858" algn="l" defTabSz="91428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9" indent="-285715" algn="l" defTabSz="91428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1" indent="-228572" algn="l" defTabSz="91428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5"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49"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4"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8"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2"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26"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4"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3" algn="l" defTabSz="914288" rtl="0" eaLnBrk="1" latinLnBrk="0" hangingPunct="1">
        <a:defRPr sz="1800" kern="1200">
          <a:solidFill>
            <a:schemeClr val="tx1"/>
          </a:solidFill>
          <a:latin typeface="+mn-lt"/>
          <a:ea typeface="+mn-ea"/>
          <a:cs typeface="+mn-cs"/>
        </a:defRPr>
      </a:lvl4pPr>
      <a:lvl5pPr marL="1828577" algn="l" defTabSz="914288" rtl="0" eaLnBrk="1" latinLnBrk="0" hangingPunct="1">
        <a:defRPr sz="1800" kern="1200">
          <a:solidFill>
            <a:schemeClr val="tx1"/>
          </a:solidFill>
          <a:latin typeface="+mn-lt"/>
          <a:ea typeface="+mn-ea"/>
          <a:cs typeface="+mn-cs"/>
        </a:defRPr>
      </a:lvl5pPr>
      <a:lvl6pPr marL="2285721" algn="l" defTabSz="914288" rtl="0" eaLnBrk="1" latinLnBrk="0" hangingPunct="1">
        <a:defRPr sz="1800" kern="1200">
          <a:solidFill>
            <a:schemeClr val="tx1"/>
          </a:solidFill>
          <a:latin typeface="+mn-lt"/>
          <a:ea typeface="+mn-ea"/>
          <a:cs typeface="+mn-cs"/>
        </a:defRPr>
      </a:lvl6pPr>
      <a:lvl7pPr marL="2742865" algn="l" defTabSz="914288" rtl="0" eaLnBrk="1" latinLnBrk="0" hangingPunct="1">
        <a:defRPr sz="1800" kern="1200">
          <a:solidFill>
            <a:schemeClr val="tx1"/>
          </a:solidFill>
          <a:latin typeface="+mn-lt"/>
          <a:ea typeface="+mn-ea"/>
          <a:cs typeface="+mn-cs"/>
        </a:defRPr>
      </a:lvl7pPr>
      <a:lvl8pPr marL="3200010" algn="l" defTabSz="914288" rtl="0" eaLnBrk="1" latinLnBrk="0" hangingPunct="1">
        <a:defRPr sz="1800" kern="1200">
          <a:solidFill>
            <a:schemeClr val="tx1"/>
          </a:solidFill>
          <a:latin typeface="+mn-lt"/>
          <a:ea typeface="+mn-ea"/>
          <a:cs typeface="+mn-cs"/>
        </a:defRPr>
      </a:lvl8pPr>
      <a:lvl9pPr marL="3657154"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e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22.gif"/><Relationship Id="rId9"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gif"/><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38000"/>
          </a:stretch>
        </a:blipFill>
        <a:effectLst/>
      </p:bgPr>
    </p:bg>
    <p:spTree>
      <p:nvGrpSpPr>
        <p:cNvPr id="1" name=""/>
        <p:cNvGrpSpPr/>
        <p:nvPr/>
      </p:nvGrpSpPr>
      <p:grpSpPr>
        <a:xfrm>
          <a:off x="0" y="0"/>
          <a:ext cx="0" cy="0"/>
          <a:chOff x="0" y="0"/>
          <a:chExt cx="0" cy="0"/>
        </a:xfrm>
      </p:grpSpPr>
      <p:sp>
        <p:nvSpPr>
          <p:cNvPr id="16" name="TextBox 15"/>
          <p:cNvSpPr txBox="1"/>
          <p:nvPr/>
        </p:nvSpPr>
        <p:spPr>
          <a:xfrm>
            <a:off x="4000528" y="4393422"/>
            <a:ext cx="4714876" cy="430887"/>
          </a:xfrm>
          <a:prstGeom prst="rect">
            <a:avLst/>
          </a:prstGeom>
          <a:solidFill>
            <a:schemeClr val="tx2">
              <a:lumMod val="75000"/>
              <a:alpha val="67000"/>
            </a:schemeClr>
          </a:solidFill>
        </p:spPr>
        <p:txBody>
          <a:bodyPr wrap="square" lIns="91429" tIns="45714" rIns="91429" bIns="45714" rtlCol="0">
            <a:spAutoFit/>
          </a:bodyPr>
          <a:lstStyle/>
          <a:p>
            <a:r>
              <a:rPr lang="en-CA" sz="2200" dirty="0" smtClean="0">
                <a:solidFill>
                  <a:schemeClr val="bg1"/>
                </a:solidFill>
                <a:latin typeface="Times New Roman" pitchFamily="18" charset="0"/>
                <a:cs typeface="Times New Roman" pitchFamily="18" charset="0"/>
              </a:rPr>
              <a:t>RASC 2018 Working Group</a:t>
            </a:r>
            <a:endParaRPr lang="en-CA" sz="2200" dirty="0">
              <a:solidFill>
                <a:schemeClr val="bg1"/>
              </a:solidFill>
              <a:latin typeface="Times New Roman" pitchFamily="18" charset="0"/>
              <a:cs typeface="Times New Roman" pitchFamily="18" charset="0"/>
            </a:endParaRPr>
          </a:p>
        </p:txBody>
      </p:sp>
      <p:sp>
        <p:nvSpPr>
          <p:cNvPr id="5" name="TextBox 4"/>
          <p:cNvSpPr txBox="1"/>
          <p:nvPr/>
        </p:nvSpPr>
        <p:spPr>
          <a:xfrm>
            <a:off x="0" y="321453"/>
            <a:ext cx="9144000" cy="707874"/>
          </a:xfrm>
          <a:prstGeom prst="rect">
            <a:avLst/>
          </a:prstGeom>
          <a:solidFill>
            <a:schemeClr val="accent1">
              <a:lumMod val="75000"/>
              <a:alpha val="65000"/>
            </a:schemeClr>
          </a:solidFill>
        </p:spPr>
        <p:txBody>
          <a:bodyPr wrap="square" lIns="91429" tIns="45714" rIns="91429" bIns="45714" rtlCol="0">
            <a:spAutoFit/>
          </a:bodyPr>
          <a:lstStyle/>
          <a:p>
            <a:pPr algn="ctr"/>
            <a:r>
              <a:rPr lang="en-CA"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RASC 2018  Sesquicentennial</a:t>
            </a:r>
            <a:endParaRPr lang="en-CA"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285852" y="4339842"/>
            <a:ext cx="1857388" cy="605928"/>
          </a:xfrm>
          <a:prstGeom prst="rect">
            <a:avLst/>
          </a:prstGeom>
          <a:solidFill>
            <a:schemeClr val="accent2">
              <a:lumMod val="50000"/>
              <a:alpha val="42000"/>
            </a:schemeClr>
          </a:solidFill>
        </p:spPr>
        <p:txBody>
          <a:bodyPr wrap="square" lIns="91429" tIns="45714" rIns="91429" bIns="45714" rtlCol="0">
            <a:spAutoFit/>
          </a:bodyPr>
          <a:lstStyle/>
          <a:p>
            <a:pPr algn="ctr"/>
            <a:r>
              <a:rPr lang="en-CA"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2017 RASC GA</a:t>
            </a:r>
          </a:p>
          <a:p>
            <a:pPr algn="ctr"/>
            <a:r>
              <a:rPr lang="en-CA"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Ottawa</a:t>
            </a:r>
            <a:endParaRPr lang="en-CA"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descr="GA Logo Reduced copy.gif"/>
          <p:cNvPicPr>
            <a:picLocks noChangeAspect="1"/>
          </p:cNvPicPr>
          <p:nvPr/>
        </p:nvPicPr>
        <p:blipFill>
          <a:blip r:embed="rId3"/>
          <a:stretch>
            <a:fillRect/>
          </a:stretch>
        </p:blipFill>
        <p:spPr>
          <a:xfrm>
            <a:off x="363897" y="3786196"/>
            <a:ext cx="1279145" cy="1250149"/>
          </a:xfrm>
          <a:prstGeom prst="rect">
            <a:avLst/>
          </a:prstGeom>
        </p:spPr>
      </p:pic>
      <p:pic>
        <p:nvPicPr>
          <p:cNvPr id="19" name="Picture 18" descr="champagne emoji copy.png"/>
          <p:cNvPicPr>
            <a:picLocks noChangeAspect="1"/>
          </p:cNvPicPr>
          <p:nvPr/>
        </p:nvPicPr>
        <p:blipFill>
          <a:blip r:embed="rId4"/>
          <a:stretch>
            <a:fillRect/>
          </a:stretch>
        </p:blipFill>
        <p:spPr>
          <a:xfrm rot="16390596">
            <a:off x="-2980372" y="1838536"/>
            <a:ext cx="3429023" cy="4572030"/>
          </a:xfrm>
          <a:prstGeom prst="rect">
            <a:avLst/>
          </a:prstGeom>
        </p:spPr>
      </p:pic>
      <p:pic>
        <p:nvPicPr>
          <p:cNvPr id="20" name="Picture 19" descr="alouette_hr.jpg"/>
          <p:cNvPicPr>
            <a:picLocks noChangeAspect="1"/>
          </p:cNvPicPr>
          <p:nvPr/>
        </p:nvPicPr>
        <p:blipFill>
          <a:blip r:embed="rId5" cstate="print">
            <a:lum/>
          </a:blip>
          <a:stretch>
            <a:fillRect/>
          </a:stretch>
        </p:blipFill>
        <p:spPr>
          <a:xfrm>
            <a:off x="-2357486" y="1982387"/>
            <a:ext cx="2061778" cy="1282020"/>
          </a:xfrm>
          <a:prstGeom prst="ellipse">
            <a:avLst/>
          </a:prstGeom>
          <a:ln>
            <a:noFill/>
          </a:ln>
          <a:effectLst>
            <a:softEdge rad="112500"/>
          </a:effectLst>
        </p:spPr>
      </p:pic>
      <p:sp>
        <p:nvSpPr>
          <p:cNvPr id="13" name="TextBox 12"/>
          <p:cNvSpPr txBox="1"/>
          <p:nvPr/>
        </p:nvSpPr>
        <p:spPr>
          <a:xfrm rot="5400000">
            <a:off x="6433750" y="2464037"/>
            <a:ext cx="5143501" cy="215431"/>
          </a:xfrm>
          <a:prstGeom prst="rect">
            <a:avLst/>
          </a:prstGeom>
          <a:noFill/>
        </p:spPr>
        <p:txBody>
          <a:bodyPr wrap="square" lIns="91429" tIns="45714" rIns="91429" bIns="45714" rtlCol="0">
            <a:spAutoFit/>
          </a:bodyPr>
          <a:lstStyle/>
          <a:p>
            <a:pPr algn="ctr"/>
            <a:r>
              <a:rPr lang="en-CA" sz="800" dirty="0" smtClean="0">
                <a:solidFill>
                  <a:schemeClr val="bg1"/>
                </a:solidFill>
                <a:latin typeface="Times New Roman" pitchFamily="18" charset="0"/>
                <a:cs typeface="Times New Roman" pitchFamily="18" charset="0"/>
              </a:rPr>
              <a:t>Jamieson, </a:t>
            </a:r>
            <a:r>
              <a:rPr lang="en-CA" sz="800" b="1" i="1" dirty="0" smtClean="0">
                <a:solidFill>
                  <a:schemeClr val="bg1"/>
                </a:solidFill>
                <a:latin typeface="Times New Roman" pitchFamily="18" charset="0"/>
                <a:cs typeface="Times New Roman" pitchFamily="18" charset="0"/>
              </a:rPr>
              <a:t>Celestial Atlas</a:t>
            </a:r>
            <a:r>
              <a:rPr lang="en-CA" sz="800" dirty="0" smtClean="0">
                <a:solidFill>
                  <a:schemeClr val="bg1"/>
                </a:solidFill>
                <a:latin typeface="Times New Roman" pitchFamily="18" charset="0"/>
                <a:cs typeface="Times New Roman" pitchFamily="18" charset="0"/>
              </a:rPr>
              <a:t>, 1822; image</a:t>
            </a:r>
            <a:r>
              <a:rPr lang="en-CA" sz="800" baseline="30000" dirty="0" smtClean="0">
                <a:solidFill>
                  <a:schemeClr val="bg1"/>
                </a:solidFill>
                <a:latin typeface="Times New Roman" pitchFamily="18" charset="0"/>
                <a:cs typeface="Times New Roman" pitchFamily="18" charset="0"/>
              </a:rPr>
              <a:t>©</a:t>
            </a:r>
            <a:r>
              <a:rPr lang="en-CA" sz="800" dirty="0" smtClean="0">
                <a:solidFill>
                  <a:schemeClr val="bg1"/>
                </a:solidFill>
                <a:latin typeface="Times New Roman" pitchFamily="18" charset="0"/>
                <a:cs typeface="Times New Roman" pitchFamily="18" charset="0"/>
              </a:rPr>
              <a:t> RASC Archives</a:t>
            </a:r>
            <a:endParaRPr lang="en-CA" sz="800" dirty="0">
              <a:solidFill>
                <a:schemeClr val="bg1"/>
              </a:solidFill>
              <a:latin typeface="Times New Roman" pitchFamily="18" charset="0"/>
              <a:cs typeface="Times New Roman" pitchFamily="18" charset="0"/>
            </a:endParaRPr>
          </a:p>
        </p:txBody>
      </p:sp>
      <p:pic>
        <p:nvPicPr>
          <p:cNvPr id="15" name="Picture 14" descr="flying saucer 2 copy.gif"/>
          <p:cNvPicPr>
            <a:picLocks noChangeAspect="1"/>
          </p:cNvPicPr>
          <p:nvPr/>
        </p:nvPicPr>
        <p:blipFill>
          <a:blip r:embed="rId6"/>
          <a:stretch>
            <a:fillRect/>
          </a:stretch>
        </p:blipFill>
        <p:spPr>
          <a:xfrm rot="2924383">
            <a:off x="-2824865" y="3961760"/>
            <a:ext cx="3286112" cy="3286112"/>
          </a:xfrm>
          <a:prstGeom prst="rect">
            <a:avLst/>
          </a:prstGeom>
        </p:spPr>
      </p:pic>
      <p:sp>
        <p:nvSpPr>
          <p:cNvPr id="14" name="TextBox 13"/>
          <p:cNvSpPr txBox="1"/>
          <p:nvPr/>
        </p:nvSpPr>
        <p:spPr>
          <a:xfrm rot="1606413">
            <a:off x="1028259" y="2319406"/>
            <a:ext cx="6786610" cy="538597"/>
          </a:xfrm>
          <a:prstGeom prst="rect">
            <a:avLst/>
          </a:prstGeom>
          <a:solidFill>
            <a:schemeClr val="tx1">
              <a:alpha val="31000"/>
            </a:schemeClr>
          </a:solidFill>
        </p:spPr>
        <p:txBody>
          <a:bodyPr wrap="square" lIns="91429" tIns="45714" rIns="91429" bIns="45714" rtlCol="0">
            <a:spAutoFit/>
          </a:bodyPr>
          <a:lstStyle/>
          <a:p>
            <a:pPr algn="ctr"/>
            <a:r>
              <a:rPr lang="en-CA" sz="29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29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pic>
        <p:nvPicPr>
          <p:cNvPr id="10" name="Picture 9" descr="RASC_Seal_Colour_400.gif"/>
          <p:cNvPicPr>
            <a:picLocks noChangeAspect="1"/>
          </p:cNvPicPr>
          <p:nvPr/>
        </p:nvPicPr>
        <p:blipFill>
          <a:blip r:embed="rId7"/>
          <a:stretch>
            <a:fillRect/>
          </a:stretch>
        </p:blipFill>
        <p:spPr>
          <a:xfrm>
            <a:off x="7286644" y="3643320"/>
            <a:ext cx="1357323" cy="1393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RASC-150logoFINALalt2.jpg"/>
          <p:cNvPicPr>
            <a:picLocks noChangeAspect="1"/>
          </p:cNvPicPr>
          <p:nvPr/>
        </p:nvPicPr>
        <p:blipFill>
          <a:blip r:embed="rId8">
            <a:lum/>
          </a:blip>
          <a:stretch>
            <a:fillRect/>
          </a:stretch>
        </p:blipFill>
        <p:spPr>
          <a:xfrm>
            <a:off x="357158" y="142858"/>
            <a:ext cx="1549215" cy="99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0.15659 0.26278 L 1.40069 -0.1883 " pathEditMode="relative" ptsTypes="AA">
                                      <p:cBhvr>
                                        <p:cTn id="6" dur="3000" fill="hold"/>
                                        <p:tgtEl>
                                          <p:spTgt spid="20"/>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8715 -0.02468 C 0.49879 -0.06694 0.91042 -0.10919 1.06146 -0.14374 C 1.2125 -0.17829 1.00504 -0.21684 0.99375 -0.23165 " pathEditMode="relative" rAng="0" ptsTypes="aaA">
                                      <p:cBhvr>
                                        <p:cTn id="9" dur="2000" fill="hold"/>
                                        <p:tgtEl>
                                          <p:spTgt spid="19"/>
                                        </p:tgtEl>
                                        <p:attrNameLst>
                                          <p:attrName>ppt_x</p:attrName>
                                          <p:attrName>ppt_y</p:attrName>
                                        </p:attrNameLst>
                                      </p:cBhvr>
                                      <p:rCtr x="563" y="-104"/>
                                    </p:animMotion>
                                  </p:childTnLst>
                                </p:cTn>
                              </p:par>
                            </p:childTnLst>
                          </p:cTn>
                        </p:par>
                        <p:par>
                          <p:cTn id="10" fill="hold">
                            <p:stCondLst>
                              <p:cond delay="6000"/>
                            </p:stCondLst>
                            <p:childTnLst>
                              <p:par>
                                <p:cTn id="11" presetID="0" presetClass="path" presetSubtype="0" accel="50000" decel="50000" fill="hold" nodeType="afterEffect">
                                  <p:stCondLst>
                                    <p:cond delay="0"/>
                                  </p:stCondLst>
                                  <p:childTnLst>
                                    <p:animMotion origin="layout" path="M 0.01493 -0.08984 L 1.00712 -0.8552 " pathEditMode="relative" rAng="0" ptsTypes="AA">
                                      <p:cBhvr>
                                        <p:cTn id="12" dur="2000" fill="hold"/>
                                        <p:tgtEl>
                                          <p:spTgt spid="15"/>
                                        </p:tgtEl>
                                        <p:attrNameLst>
                                          <p:attrName>ppt_x</p:attrName>
                                          <p:attrName>ppt_y</p:attrName>
                                        </p:attrNameLst>
                                      </p:cBhvr>
                                      <p:rCtr x="496" y="-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42844" y="571504"/>
            <a:ext cx="8858312" cy="4572014"/>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descr="RASC-150logoFINALalt2.jpg"/>
          <p:cNvPicPr>
            <a:picLocks noChangeAspect="1"/>
          </p:cNvPicPr>
          <p:nvPr/>
        </p:nvPicPr>
        <p:blipFill>
          <a:blip r:embed="rId3">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4" name="TextBox 3"/>
          <p:cNvSpPr txBox="1"/>
          <p:nvPr/>
        </p:nvSpPr>
        <p:spPr>
          <a:xfrm>
            <a:off x="0" y="142858"/>
            <a:ext cx="9144000" cy="523220"/>
          </a:xfrm>
          <a:prstGeom prst="rect">
            <a:avLst/>
          </a:prstGeom>
          <a:noFill/>
        </p:spPr>
        <p:txBody>
          <a:bodyPr wrap="square" rtlCol="0">
            <a:spAutoFit/>
          </a:bodyPr>
          <a:lstStyle/>
          <a:p>
            <a:pPr algn="ctr"/>
            <a:r>
              <a:rPr lang="en-CA" sz="2800" dirty="0" smtClean="0">
                <a:solidFill>
                  <a:schemeClr val="bg1"/>
                </a:solidFill>
                <a:latin typeface="Times New Roman" pitchFamily="18" charset="0"/>
                <a:cs typeface="Times New Roman" pitchFamily="18" charset="0"/>
              </a:rPr>
              <a:t>The RASC at 150</a:t>
            </a:r>
            <a:endParaRPr lang="en-CA" sz="2800" dirty="0">
              <a:solidFill>
                <a:schemeClr val="bg1"/>
              </a:solidFill>
              <a:latin typeface="Times New Roman" pitchFamily="18" charset="0"/>
              <a:cs typeface="Times New Roman" pitchFamily="18" charset="0"/>
            </a:endParaRPr>
          </a:p>
        </p:txBody>
      </p:sp>
      <p:sp>
        <p:nvSpPr>
          <p:cNvPr id="5" name="TextBox 4"/>
          <p:cNvSpPr txBox="1"/>
          <p:nvPr/>
        </p:nvSpPr>
        <p:spPr>
          <a:xfrm>
            <a:off x="857224" y="1071552"/>
            <a:ext cx="8286776" cy="3785652"/>
          </a:xfrm>
          <a:prstGeom prst="rect">
            <a:avLst/>
          </a:prstGeom>
          <a:noFill/>
        </p:spPr>
        <p:txBody>
          <a:bodyPr wrap="square" rtlCol="0">
            <a:spAutoFit/>
          </a:bodyPr>
          <a:lstStyle/>
          <a:p>
            <a:r>
              <a:rPr lang="en-CA" dirty="0" smtClean="0">
                <a:latin typeface="Times New Roman" pitchFamily="18" charset="0"/>
                <a:cs typeface="Times New Roman" pitchFamily="18" charset="0"/>
              </a:rPr>
              <a:t>To mark the centenary of the RASC in 1968, the Society published a brief collection of papers surveying some aspects of the history of Canadian astronomy: </a:t>
            </a:r>
            <a:r>
              <a:rPr lang="en-CA" i="1" dirty="0" smtClean="0">
                <a:latin typeface="Times New Roman" pitchFamily="18" charset="0"/>
                <a:cs typeface="Times New Roman" pitchFamily="18" charset="0"/>
              </a:rPr>
              <a:t>Astronomy in Canada: Yesterday, Today, and Tomorrow</a:t>
            </a:r>
            <a:r>
              <a:rPr lang="en-CA" dirty="0" smtClean="0">
                <a:latin typeface="Times New Roman" pitchFamily="18" charset="0"/>
                <a:cs typeface="Times New Roman" pitchFamily="18" charset="0"/>
              </a:rPr>
              <a:t>. As much of the story of Canadian astronomy remains to be told—particularly the amateur and pro-am aspects—the RASC’s sesquicentennial can be fittingly celebrated by chronicling more of our story. </a:t>
            </a:r>
            <a:endParaRPr lang="en-CA" sz="1200" dirty="0" smtClean="0">
              <a:latin typeface="Times New Roman" pitchFamily="18" charset="0"/>
              <a:cs typeface="Times New Roman" pitchFamily="18" charset="0"/>
            </a:endParaRPr>
          </a:p>
          <a:p>
            <a:endParaRPr lang="en-CA" sz="1200" i="1" dirty="0" smtClean="0">
              <a:latin typeface="Times New Roman" pitchFamily="18" charset="0"/>
              <a:cs typeface="Times New Roman" pitchFamily="18" charset="0"/>
            </a:endParaRPr>
          </a:p>
          <a:p>
            <a:r>
              <a:rPr lang="en-CA" i="1" dirty="0" smtClean="0">
                <a:latin typeface="Times New Roman" pitchFamily="18" charset="0"/>
                <a:cs typeface="Times New Roman" pitchFamily="18" charset="0"/>
              </a:rPr>
              <a:t>The RASC at 150</a:t>
            </a:r>
            <a:r>
              <a:rPr lang="en-CA" dirty="0" smtClean="0">
                <a:latin typeface="Times New Roman" pitchFamily="18" charset="0"/>
                <a:cs typeface="Times New Roman" pitchFamily="18" charset="0"/>
              </a:rPr>
              <a:t> has two parts; the first will be a workshop under the aegis of the 2018 GA, where new research on the RASC’s role in Canadian astronomy will be presented by invited speakers. The second is the publication (</a:t>
            </a:r>
            <a:r>
              <a:rPr lang="en-CA" i="1" dirty="0" smtClean="0">
                <a:latin typeface="Times New Roman" pitchFamily="18" charset="0"/>
                <a:cs typeface="Times New Roman" pitchFamily="18" charset="0"/>
              </a:rPr>
              <a:t>ca</a:t>
            </a:r>
            <a:r>
              <a:rPr lang="en-CA" dirty="0" smtClean="0">
                <a:latin typeface="Times New Roman" pitchFamily="18" charset="0"/>
                <a:cs typeface="Times New Roman" pitchFamily="18" charset="0"/>
              </a:rPr>
              <a:t>. 2019-2020) of an illustrated  book based on those talks.  </a:t>
            </a:r>
            <a:endParaRPr lang="en-CA" sz="1200" dirty="0" smtClean="0">
              <a:latin typeface="Times New Roman" pitchFamily="18" charset="0"/>
              <a:cs typeface="Times New Roman" pitchFamily="18" charset="0"/>
            </a:endParaRPr>
          </a:p>
          <a:p>
            <a:endParaRPr lang="en-CA" sz="1200" dirty="0" smtClean="0">
              <a:latin typeface="Times New Roman" pitchFamily="18" charset="0"/>
              <a:cs typeface="Times New Roman" pitchFamily="18" charset="0"/>
            </a:endParaRPr>
          </a:p>
          <a:p>
            <a:r>
              <a:rPr lang="en-CA" dirty="0" smtClean="0">
                <a:latin typeface="Times New Roman" pitchFamily="18" charset="0"/>
                <a:cs typeface="Times New Roman" pitchFamily="18" charset="0"/>
              </a:rPr>
              <a:t>It is anticipated that </a:t>
            </a:r>
            <a:r>
              <a:rPr lang="en-CA" i="1" dirty="0" smtClean="0">
                <a:latin typeface="Times New Roman" pitchFamily="18" charset="0"/>
                <a:cs typeface="Times New Roman" pitchFamily="18" charset="0"/>
              </a:rPr>
              <a:t>The RASC at 150</a:t>
            </a:r>
            <a:r>
              <a:rPr lang="en-CA" dirty="0" smtClean="0">
                <a:latin typeface="Times New Roman" pitchFamily="18" charset="0"/>
                <a:cs typeface="Times New Roman" pitchFamily="18" charset="0"/>
              </a:rPr>
              <a:t> will be a substantial contribution to the literature on Canadian astronomical history and heritage, and a legacy project.</a:t>
            </a:r>
          </a:p>
          <a:p>
            <a:endParaRPr lang="en-CA" dirty="0">
              <a:latin typeface="Times New Roman" pitchFamily="18" charset="0"/>
              <a:cs typeface="Times New Roman" pitchFamily="18" charset="0"/>
            </a:endParaRPr>
          </a:p>
        </p:txBody>
      </p:sp>
      <p:sp>
        <p:nvSpPr>
          <p:cNvPr id="7" name="TextBox 6"/>
          <p:cNvSpPr txBox="1"/>
          <p:nvPr/>
        </p:nvSpPr>
        <p:spPr>
          <a:xfrm rot="5400000">
            <a:off x="-1211150" y="3211364"/>
            <a:ext cx="328611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8" name="TextBox 7"/>
          <p:cNvSpPr txBox="1"/>
          <p:nvPr/>
        </p:nvSpPr>
        <p:spPr>
          <a:xfrm>
            <a:off x="0" y="4714890"/>
            <a:ext cx="9144000" cy="30777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Project leads—R.A. Rosenfeld &amp; Heather Laird</a:t>
            </a:r>
            <a:endParaRPr lang="en-CA"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pic>
        <p:nvPicPr>
          <p:cNvPr id="6" name="Picture 5" descr="cake copy.gif"/>
          <p:cNvPicPr>
            <a:picLocks noChangeAspect="1"/>
          </p:cNvPicPr>
          <p:nvPr/>
        </p:nvPicPr>
        <p:blipFill>
          <a:blip r:embed="rId3"/>
          <a:stretch>
            <a:fillRect/>
          </a:stretch>
        </p:blipFill>
        <p:spPr>
          <a:xfrm>
            <a:off x="2857488" y="1437028"/>
            <a:ext cx="3425138" cy="3777928"/>
          </a:xfrm>
          <a:prstGeom prst="rect">
            <a:avLst/>
          </a:prstGeom>
        </p:spPr>
      </p:pic>
      <p:sp>
        <p:nvSpPr>
          <p:cNvPr id="7" name="TextBox 6"/>
          <p:cNvSpPr txBox="1"/>
          <p:nvPr/>
        </p:nvSpPr>
        <p:spPr>
          <a:xfrm>
            <a:off x="0" y="214296"/>
            <a:ext cx="9144000" cy="523208"/>
          </a:xfrm>
          <a:prstGeom prst="rect">
            <a:avLst/>
          </a:prstGeom>
          <a:noFill/>
        </p:spPr>
        <p:txBody>
          <a:bodyPr wrap="square" lIns="91429" tIns="45714" rIns="91429" bIns="45714" rtlCol="0">
            <a:spAutoFit/>
          </a:bodyPr>
          <a:lstStyle/>
          <a:p>
            <a:pPr algn="ctr"/>
            <a:r>
              <a:rPr lang="en-CA" sz="28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28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pic>
        <p:nvPicPr>
          <p:cNvPr id="8" name="Picture 7" descr="Hedgehog 1.gif"/>
          <p:cNvPicPr>
            <a:picLocks noChangeAspect="1"/>
          </p:cNvPicPr>
          <p:nvPr/>
        </p:nvPicPr>
        <p:blipFill>
          <a:blip r:embed="rId4"/>
          <a:stretch>
            <a:fillRect/>
          </a:stretch>
        </p:blipFill>
        <p:spPr>
          <a:xfrm>
            <a:off x="142844" y="4105458"/>
            <a:ext cx="1000132" cy="898349"/>
          </a:xfrm>
          <a:prstGeom prst="rect">
            <a:avLst/>
          </a:prstGeom>
        </p:spPr>
      </p:pic>
      <p:pic>
        <p:nvPicPr>
          <p:cNvPr id="9" name="Picture 8" descr="RASC_Seal_Mono_1600 invert copy.jpg"/>
          <p:cNvPicPr>
            <a:picLocks noChangeAspect="1"/>
          </p:cNvPicPr>
          <p:nvPr/>
        </p:nvPicPr>
        <p:blipFill>
          <a:blip r:embed="rId5"/>
          <a:stretch>
            <a:fillRect/>
          </a:stretch>
        </p:blipFill>
        <p:spPr>
          <a:xfrm>
            <a:off x="3071802" y="3616135"/>
            <a:ext cx="1544195" cy="1527365"/>
          </a:xfrm>
          <a:prstGeom prst="rect">
            <a:avLst/>
          </a:prstGeom>
        </p:spPr>
      </p:pic>
      <p:sp>
        <p:nvSpPr>
          <p:cNvPr id="10" name="Oval Callout 9"/>
          <p:cNvSpPr/>
          <p:nvPr/>
        </p:nvSpPr>
        <p:spPr>
          <a:xfrm>
            <a:off x="2000232" y="2786064"/>
            <a:ext cx="1214446" cy="1143008"/>
          </a:xfrm>
          <a:prstGeom prst="wedgeEllipseCallout">
            <a:avLst/>
          </a:prstGeom>
          <a:solidFill>
            <a:schemeClr val="bg1">
              <a:lumMod val="65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143108" y="3058545"/>
            <a:ext cx="1000132" cy="584775"/>
          </a:xfrm>
          <a:prstGeom prst="rect">
            <a:avLst/>
          </a:prstGeom>
          <a:noFill/>
        </p:spPr>
        <p:txBody>
          <a:bodyPr wrap="square" rtlCol="0">
            <a:spAutoFit/>
          </a:bodyPr>
          <a:lstStyle/>
          <a:p>
            <a:r>
              <a:rPr lang="en-CA" sz="1600" dirty="0" smtClean="0">
                <a:solidFill>
                  <a:schemeClr val="bg1"/>
                </a:solidFill>
                <a:latin typeface="Times New Roman" pitchFamily="18" charset="0"/>
                <a:cs typeface="Times New Roman" pitchFamily="18" charset="0"/>
              </a:rPr>
              <a:t>Happy Birthday!</a:t>
            </a:r>
            <a:endParaRPr lang="en-CA"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500"/>
                                        <p:tgtEl>
                                          <p:spTgt spid="8"/>
                                        </p:tgtEl>
                                      </p:cBhvr>
                                    </p:animEffec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5E-6 6.79012E-6 L 0.04722 6.79012E-6 " pathEditMode="relative" ptsTypes="AA">
                                      <p:cBhvr>
                                        <p:cTn id="12" dur="500" fill="hold"/>
                                        <p:tgtEl>
                                          <p:spTgt spid="6"/>
                                        </p:tgtEl>
                                        <p:attrNameLst>
                                          <p:attrName>ppt_x</p:attrName>
                                          <p:attrName>ppt_y</p:attrName>
                                        </p:attrNameLst>
                                      </p:cBhvr>
                                    </p:animMotion>
                                  </p:childTnLst>
                                </p:cTn>
                              </p:par>
                            </p:childTnLst>
                          </p:cTn>
                        </p:par>
                        <p:par>
                          <p:cTn id="13" fill="hold">
                            <p:stCondLst>
                              <p:cond delay="1000"/>
                            </p:stCondLst>
                            <p:childTnLst>
                              <p:par>
                                <p:cTn id="14" presetID="0" presetClass="path" presetSubtype="0" accel="50000" decel="50000" fill="hold" nodeType="afterEffect">
                                  <p:stCondLst>
                                    <p:cond delay="0"/>
                                  </p:stCondLst>
                                  <p:childTnLst>
                                    <p:animMotion origin="layout" path="M 0.06736 0.00649 L 0.20139 0.00649 " pathEditMode="relative" ptsTypes="AA">
                                      <p:cBhvr>
                                        <p:cTn id="15" dur="500" fill="hold"/>
                                        <p:tgtEl>
                                          <p:spTgt spid="8"/>
                                        </p:tgtEl>
                                        <p:attrNameLst>
                                          <p:attrName>ppt_x</p:attrName>
                                          <p:attrName>ppt_y</p:attrName>
                                        </p:attrNameLst>
                                      </p:cBhvr>
                                    </p:animMotion>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21284 0.00741 L 0.33889 0.00741 " pathEditMode="relative" rAng="0" ptsTypes="AA">
                                      <p:cBhvr>
                                        <p:cTn id="18" dur="500" fill="hold"/>
                                        <p:tgtEl>
                                          <p:spTgt spid="6"/>
                                        </p:tgtEl>
                                        <p:attrNameLst>
                                          <p:attrName>ppt_x</p:attrName>
                                          <p:attrName>ppt_y</p:attrName>
                                        </p:attrNameLst>
                                      </p:cBhvr>
                                      <p:rCtr x="63" y="0"/>
                                    </p:animMotion>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852043">
            <a:off x="137698" y="67294"/>
            <a:ext cx="8753982" cy="5301814"/>
          </a:xfrm>
          <a:prstGeom prst="irregularSeal2">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CA"/>
          </a:p>
        </p:txBody>
      </p:sp>
      <p:sp>
        <p:nvSpPr>
          <p:cNvPr id="5" name="TextBox 4"/>
          <p:cNvSpPr txBox="1"/>
          <p:nvPr/>
        </p:nvSpPr>
        <p:spPr>
          <a:xfrm>
            <a:off x="1285852" y="1357304"/>
            <a:ext cx="5143536" cy="2677644"/>
          </a:xfrm>
          <a:prstGeom prst="rect">
            <a:avLst/>
          </a:prstGeom>
          <a:noFill/>
        </p:spPr>
        <p:txBody>
          <a:bodyPr wrap="square" lIns="91429" tIns="45714" rIns="91429" bIns="45714" rtlCol="0">
            <a:spAutoFit/>
          </a:bodyPr>
          <a:lstStyle/>
          <a:p>
            <a:pPr algn="ctr"/>
            <a:r>
              <a:rPr lang="en-CA"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RASC, 1868-2018,  one hundred &amp; fifty years of not-quite continuous existence, variously promoting astronomy and allied sciences—that’s reason to celebrate!</a:t>
            </a:r>
            <a:endParaRPr lang="en-CA"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4607736"/>
            <a:ext cx="9144000" cy="492430"/>
          </a:xfrm>
          <a:prstGeom prst="rect">
            <a:avLst/>
          </a:prstGeom>
          <a:noFill/>
        </p:spPr>
        <p:txBody>
          <a:bodyPr wrap="square" lIns="91429" tIns="45714" rIns="91429" bIns="45714" rtlCol="0">
            <a:spAutoFit/>
          </a:bodyPr>
          <a:lstStyle/>
          <a:p>
            <a:pPr algn="ctr"/>
            <a:r>
              <a:rPr lang="en-CA" sz="26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But how?</a:t>
            </a:r>
            <a:endParaRPr lang="en-CA" sz="26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 name="Picture 8" descr="fireworks.gif"/>
          <p:cNvPicPr>
            <a:picLocks noChangeAspect="1"/>
          </p:cNvPicPr>
          <p:nvPr/>
        </p:nvPicPr>
        <p:blipFill>
          <a:blip r:embed="rId2" cstate="print"/>
          <a:stretch>
            <a:fillRect/>
          </a:stretch>
        </p:blipFill>
        <p:spPr>
          <a:xfrm>
            <a:off x="6643702" y="2714626"/>
            <a:ext cx="2143140" cy="1916457"/>
          </a:xfrm>
          <a:prstGeom prst="ellipse">
            <a:avLst/>
          </a:prstGeom>
          <a:ln>
            <a:noFill/>
          </a:ln>
          <a:effectLst>
            <a:softEdge rad="112500"/>
          </a:effectLst>
        </p:spPr>
      </p:pic>
      <p:pic>
        <p:nvPicPr>
          <p:cNvPr id="10" name="Picture 9" descr="RASC-150logoFINALalt2.jpg"/>
          <p:cNvPicPr>
            <a:picLocks noChangeAspect="1"/>
          </p:cNvPicPr>
          <p:nvPr/>
        </p:nvPicPr>
        <p:blipFill>
          <a:blip r:embed="rId3">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TextBox 10"/>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12" name="TextBox 11"/>
          <p:cNvSpPr txBox="1"/>
          <p:nvPr/>
        </p:nvSpPr>
        <p:spPr>
          <a:xfrm>
            <a:off x="3500430" y="642924"/>
            <a:ext cx="4786346" cy="400097"/>
          </a:xfrm>
          <a:prstGeom prst="rect">
            <a:avLst/>
          </a:prstGeom>
          <a:noFill/>
        </p:spPr>
        <p:txBody>
          <a:bodyPr wrap="square" lIns="91429" tIns="45714" rIns="91429" bIns="45714" rtlCol="0">
            <a:spAutoFit/>
          </a:bodyPr>
          <a:lstStyle/>
          <a:p>
            <a:pPr algn="ctr"/>
            <a:r>
              <a:rPr lang="en-CA" sz="20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20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zombie 1.png"/>
          <p:cNvPicPr>
            <a:picLocks noChangeAspect="1"/>
          </p:cNvPicPr>
          <p:nvPr/>
        </p:nvPicPr>
        <p:blipFill>
          <a:blip r:embed="rId2"/>
          <a:stretch>
            <a:fillRect/>
          </a:stretch>
        </p:blipFill>
        <p:spPr>
          <a:xfrm>
            <a:off x="5429258" y="2035967"/>
            <a:ext cx="2714644" cy="2669631"/>
          </a:xfrm>
          <a:prstGeom prst="rect">
            <a:avLst/>
          </a:prstGeom>
        </p:spPr>
      </p:pic>
      <p:pic>
        <p:nvPicPr>
          <p:cNvPr id="5" name="Picture 4" descr="zombie 4.jpg"/>
          <p:cNvPicPr>
            <a:picLocks noChangeAspect="1"/>
          </p:cNvPicPr>
          <p:nvPr/>
        </p:nvPicPr>
        <p:blipFill>
          <a:blip r:embed="rId3"/>
          <a:stretch>
            <a:fillRect/>
          </a:stretch>
        </p:blipFill>
        <p:spPr>
          <a:xfrm>
            <a:off x="1" y="1071552"/>
            <a:ext cx="9129801" cy="3429024"/>
          </a:xfrm>
          <a:prstGeom prst="rect">
            <a:avLst/>
          </a:prstGeom>
        </p:spPr>
      </p:pic>
      <p:pic>
        <p:nvPicPr>
          <p:cNvPr id="7" name="Picture 6" descr="zombie 1.png"/>
          <p:cNvPicPr>
            <a:picLocks noChangeAspect="1"/>
          </p:cNvPicPr>
          <p:nvPr/>
        </p:nvPicPr>
        <p:blipFill>
          <a:blip r:embed="rId2"/>
          <a:stretch>
            <a:fillRect/>
          </a:stretch>
        </p:blipFill>
        <p:spPr>
          <a:xfrm>
            <a:off x="6572266" y="2035967"/>
            <a:ext cx="2714644" cy="2669631"/>
          </a:xfrm>
          <a:prstGeom prst="rect">
            <a:avLst/>
          </a:prstGeom>
        </p:spPr>
      </p:pic>
      <p:pic>
        <p:nvPicPr>
          <p:cNvPr id="8" name="Picture 7" descr="zombie 3.png"/>
          <p:cNvPicPr>
            <a:picLocks noChangeAspect="1"/>
          </p:cNvPicPr>
          <p:nvPr/>
        </p:nvPicPr>
        <p:blipFill>
          <a:blip r:embed="rId4"/>
          <a:stretch>
            <a:fillRect/>
          </a:stretch>
        </p:blipFill>
        <p:spPr>
          <a:xfrm>
            <a:off x="3000364" y="1735930"/>
            <a:ext cx="2580658" cy="3407570"/>
          </a:xfrm>
          <a:prstGeom prst="rect">
            <a:avLst/>
          </a:prstGeom>
        </p:spPr>
      </p:pic>
      <p:pic>
        <p:nvPicPr>
          <p:cNvPr id="9" name="Picture 8" descr="zombie 1.png"/>
          <p:cNvPicPr>
            <a:picLocks noChangeAspect="1"/>
          </p:cNvPicPr>
          <p:nvPr/>
        </p:nvPicPr>
        <p:blipFill>
          <a:blip r:embed="rId2"/>
          <a:stretch>
            <a:fillRect/>
          </a:stretch>
        </p:blipFill>
        <p:spPr>
          <a:xfrm>
            <a:off x="5929323" y="1982389"/>
            <a:ext cx="2714644" cy="2669631"/>
          </a:xfrm>
          <a:prstGeom prst="rect">
            <a:avLst/>
          </a:prstGeom>
        </p:spPr>
      </p:pic>
      <p:pic>
        <p:nvPicPr>
          <p:cNvPr id="11" name="Picture 10" descr="zombie 1.png"/>
          <p:cNvPicPr>
            <a:picLocks noChangeAspect="1"/>
          </p:cNvPicPr>
          <p:nvPr/>
        </p:nvPicPr>
        <p:blipFill>
          <a:blip r:embed="rId2"/>
          <a:stretch>
            <a:fillRect/>
          </a:stretch>
        </p:blipFill>
        <p:spPr>
          <a:xfrm>
            <a:off x="5357819" y="1982389"/>
            <a:ext cx="2714644" cy="2669631"/>
          </a:xfrm>
          <a:prstGeom prst="rect">
            <a:avLst/>
          </a:prstGeom>
        </p:spPr>
      </p:pic>
      <p:pic>
        <p:nvPicPr>
          <p:cNvPr id="12" name="Picture 11" descr="zombie 2.gif"/>
          <p:cNvPicPr>
            <a:picLocks noChangeAspect="1"/>
          </p:cNvPicPr>
          <p:nvPr/>
        </p:nvPicPr>
        <p:blipFill>
          <a:blip r:embed="rId5"/>
          <a:stretch>
            <a:fillRect/>
          </a:stretch>
        </p:blipFill>
        <p:spPr>
          <a:xfrm>
            <a:off x="785786" y="1142990"/>
            <a:ext cx="2143140" cy="3342370"/>
          </a:xfrm>
          <a:prstGeom prst="rect">
            <a:avLst/>
          </a:prstGeom>
        </p:spPr>
      </p:pic>
      <p:pic>
        <p:nvPicPr>
          <p:cNvPr id="13" name="Picture 12" descr="zombie 7.gif"/>
          <p:cNvPicPr>
            <a:picLocks noChangeAspect="1"/>
          </p:cNvPicPr>
          <p:nvPr/>
        </p:nvPicPr>
        <p:blipFill>
          <a:blip r:embed="rId6"/>
          <a:stretch>
            <a:fillRect/>
          </a:stretch>
        </p:blipFill>
        <p:spPr>
          <a:xfrm>
            <a:off x="2000234" y="2357439"/>
            <a:ext cx="1576389" cy="1579469"/>
          </a:xfrm>
          <a:prstGeom prst="rect">
            <a:avLst/>
          </a:prstGeom>
        </p:spPr>
      </p:pic>
      <p:sp>
        <p:nvSpPr>
          <p:cNvPr id="14" name="TextBox 13"/>
          <p:cNvSpPr txBox="1"/>
          <p:nvPr/>
        </p:nvSpPr>
        <p:spPr>
          <a:xfrm>
            <a:off x="1571605" y="1"/>
            <a:ext cx="7572396" cy="954095"/>
          </a:xfrm>
          <a:prstGeom prst="rect">
            <a:avLst/>
          </a:prstGeom>
          <a:noFill/>
        </p:spPr>
        <p:txBody>
          <a:bodyPr wrap="square" lIns="91429" tIns="45714" rIns="91429" bIns="45714" rtlCol="0">
            <a:spAutoFit/>
          </a:bodyPr>
          <a:lstStyle/>
          <a:p>
            <a:r>
              <a:rPr lang="en-CA" sz="2800" dirty="0" smtClean="0">
                <a:solidFill>
                  <a:schemeClr val="bg1"/>
                </a:solidFill>
                <a:latin typeface="Times New Roman" pitchFamily="18" charset="0"/>
                <a:cs typeface="Times New Roman" pitchFamily="18" charset="0"/>
              </a:rPr>
              <a:t>Not every “unique” idea seemed equally practicable, or to strike quite the right tone...</a:t>
            </a:r>
            <a:endParaRPr lang="en-CA" sz="2800" dirty="0">
              <a:solidFill>
                <a:schemeClr val="bg1"/>
              </a:solidFill>
              <a:latin typeface="Times New Roman" pitchFamily="18" charset="0"/>
              <a:cs typeface="Times New Roman" pitchFamily="18" charset="0"/>
            </a:endParaRPr>
          </a:p>
        </p:txBody>
      </p:sp>
      <p:pic>
        <p:nvPicPr>
          <p:cNvPr id="20" name="Picture 19" descr="zombie 1.png"/>
          <p:cNvPicPr>
            <a:picLocks noChangeAspect="1"/>
          </p:cNvPicPr>
          <p:nvPr/>
        </p:nvPicPr>
        <p:blipFill>
          <a:blip r:embed="rId2"/>
          <a:stretch>
            <a:fillRect/>
          </a:stretch>
        </p:blipFill>
        <p:spPr>
          <a:xfrm>
            <a:off x="4786315" y="1928809"/>
            <a:ext cx="2714644" cy="2669631"/>
          </a:xfrm>
          <a:prstGeom prst="rect">
            <a:avLst/>
          </a:prstGeom>
        </p:spPr>
      </p:pic>
      <p:sp>
        <p:nvSpPr>
          <p:cNvPr id="21" name="Oval Callout 20"/>
          <p:cNvSpPr/>
          <p:nvPr/>
        </p:nvSpPr>
        <p:spPr>
          <a:xfrm>
            <a:off x="6215074" y="928676"/>
            <a:ext cx="2928927" cy="1000134"/>
          </a:xfrm>
          <a:prstGeom prst="wedgeEllipseCallou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CA"/>
          </a:p>
        </p:txBody>
      </p:sp>
      <p:sp>
        <p:nvSpPr>
          <p:cNvPr id="22" name="TextBox 21"/>
          <p:cNvSpPr txBox="1"/>
          <p:nvPr/>
        </p:nvSpPr>
        <p:spPr>
          <a:xfrm>
            <a:off x="6429388" y="928676"/>
            <a:ext cx="2357454" cy="1154150"/>
          </a:xfrm>
          <a:prstGeom prst="rect">
            <a:avLst/>
          </a:prstGeom>
          <a:noFill/>
        </p:spPr>
        <p:txBody>
          <a:bodyPr wrap="square" lIns="91429" tIns="45714" rIns="91429" bIns="45714" rtlCol="0">
            <a:spAutoFit/>
          </a:bodyPr>
          <a:lstStyle/>
          <a:p>
            <a:pPr algn="ctr"/>
            <a:r>
              <a:rPr lang="en-CA" sz="1100" dirty="0" smtClean="0">
                <a:solidFill>
                  <a:schemeClr val="bg1"/>
                </a:solidFill>
                <a:latin typeface="Times New Roman" pitchFamily="18" charset="0"/>
                <a:cs typeface="Times New Roman" pitchFamily="18" charset="0"/>
              </a:rPr>
              <a:t>Clear skies!</a:t>
            </a:r>
            <a:r>
              <a:rPr lang="en-CA" sz="1200" dirty="0" smtClean="0">
                <a:solidFill>
                  <a:schemeClr val="bg1"/>
                </a:solidFill>
                <a:latin typeface="Times New Roman" pitchFamily="18" charset="0"/>
                <a:cs typeface="Times New Roman" pitchFamily="18" charset="0"/>
              </a:rPr>
              <a:t> </a:t>
            </a:r>
            <a:r>
              <a:rPr lang="en-CA" sz="1300" dirty="0" smtClean="0">
                <a:solidFill>
                  <a:schemeClr val="bg1"/>
                </a:solidFill>
                <a:latin typeface="Times New Roman" pitchFamily="18" charset="0"/>
                <a:cs typeface="Times New Roman" pitchFamily="18" charset="0"/>
              </a:rPr>
              <a:t>Clear skies! </a:t>
            </a:r>
          </a:p>
          <a:p>
            <a:pPr algn="ctr"/>
            <a:r>
              <a:rPr lang="en-CA" sz="1500" dirty="0" smtClean="0">
                <a:solidFill>
                  <a:schemeClr val="bg1"/>
                </a:solidFill>
                <a:latin typeface="Times New Roman" pitchFamily="18" charset="0"/>
                <a:cs typeface="Times New Roman" pitchFamily="18" charset="0"/>
              </a:rPr>
              <a:t>Clear skies! </a:t>
            </a:r>
            <a:r>
              <a:rPr lang="en-CA" sz="1700" dirty="0" smtClean="0">
                <a:solidFill>
                  <a:schemeClr val="bg1"/>
                </a:solidFill>
                <a:latin typeface="Times New Roman" pitchFamily="18" charset="0"/>
                <a:cs typeface="Times New Roman" pitchFamily="18" charset="0"/>
              </a:rPr>
              <a:t>Clear skies! </a:t>
            </a:r>
            <a:r>
              <a:rPr lang="en-CA" sz="1900" dirty="0" smtClean="0">
                <a:solidFill>
                  <a:schemeClr val="bg1"/>
                </a:solidFill>
                <a:latin typeface="Times New Roman" pitchFamily="18" charset="0"/>
                <a:cs typeface="Times New Roman" pitchFamily="18" charset="0"/>
              </a:rPr>
              <a:t>Clear skies!</a:t>
            </a:r>
            <a:r>
              <a:rPr lang="en-CA" dirty="0" smtClean="0">
                <a:solidFill>
                  <a:schemeClr val="bg1"/>
                </a:solidFill>
                <a:latin typeface="Times New Roman" pitchFamily="18" charset="0"/>
                <a:cs typeface="Times New Roman" pitchFamily="18" charset="0"/>
              </a:rPr>
              <a:t> </a:t>
            </a:r>
            <a:r>
              <a:rPr lang="en-CA" sz="1900" dirty="0" err="1" smtClean="0">
                <a:solidFill>
                  <a:schemeClr val="bg1"/>
                </a:solidFill>
                <a:latin typeface="Times New Roman" pitchFamily="18" charset="0"/>
                <a:cs typeface="Times New Roman" pitchFamily="18" charset="0"/>
              </a:rPr>
              <a:t>Graaaagh</a:t>
            </a:r>
            <a:r>
              <a:rPr lang="en-CA" sz="1900" dirty="0" smtClean="0">
                <a:solidFill>
                  <a:schemeClr val="bg1"/>
                </a:solidFill>
                <a:latin typeface="Times New Roman" pitchFamily="18" charset="0"/>
                <a:cs typeface="Times New Roman" pitchFamily="18" charset="0"/>
              </a:rPr>
              <a:t>!</a:t>
            </a:r>
            <a:endParaRPr lang="en-CA" sz="1900" dirty="0">
              <a:solidFill>
                <a:schemeClr val="bg1"/>
              </a:solidFill>
              <a:latin typeface="Times New Roman" pitchFamily="18" charset="0"/>
              <a:cs typeface="Times New Roman" pitchFamily="18" charset="0"/>
            </a:endParaRPr>
          </a:p>
        </p:txBody>
      </p:sp>
      <p:pic>
        <p:nvPicPr>
          <p:cNvPr id="19" name="Picture 18" descr="laser 1 copy.gif"/>
          <p:cNvPicPr>
            <a:picLocks noChangeAspect="1"/>
          </p:cNvPicPr>
          <p:nvPr/>
        </p:nvPicPr>
        <p:blipFill>
          <a:blip r:embed="rId7"/>
          <a:stretch>
            <a:fillRect/>
          </a:stretch>
        </p:blipFill>
        <p:spPr>
          <a:xfrm rot="19705514">
            <a:off x="2350253" y="1527486"/>
            <a:ext cx="1838320" cy="164626"/>
          </a:xfrm>
          <a:prstGeom prst="rect">
            <a:avLst/>
          </a:prstGeom>
        </p:spPr>
      </p:pic>
      <p:pic>
        <p:nvPicPr>
          <p:cNvPr id="18" name="Picture 17" descr="Zombie 8 copy.gif"/>
          <p:cNvPicPr>
            <a:picLocks noChangeAspect="1"/>
          </p:cNvPicPr>
          <p:nvPr/>
        </p:nvPicPr>
        <p:blipFill>
          <a:blip r:embed="rId8"/>
          <a:stretch>
            <a:fillRect/>
          </a:stretch>
        </p:blipFill>
        <p:spPr>
          <a:xfrm rot="4649465">
            <a:off x="2052375" y="1299088"/>
            <a:ext cx="862013" cy="1612900"/>
          </a:xfrm>
          <a:prstGeom prst="rect">
            <a:avLst/>
          </a:prstGeom>
        </p:spPr>
      </p:pic>
      <p:sp>
        <p:nvSpPr>
          <p:cNvPr id="23" name="TextBox 22"/>
          <p:cNvSpPr txBox="1"/>
          <p:nvPr/>
        </p:nvSpPr>
        <p:spPr>
          <a:xfrm>
            <a:off x="-71470" y="4500576"/>
            <a:ext cx="2000232" cy="338542"/>
          </a:xfrm>
          <a:prstGeom prst="rect">
            <a:avLst/>
          </a:prstGeom>
          <a:noFill/>
        </p:spPr>
        <p:txBody>
          <a:bodyPr wrap="square" lIns="91429" tIns="45714" rIns="91429" bIns="45714" rtlCol="0">
            <a:spAutoFit/>
          </a:bodyPr>
          <a:lstStyle/>
          <a:p>
            <a:pPr algn="ctr"/>
            <a:r>
              <a:rPr lang="en-CA" sz="800" dirty="0" smtClean="0">
                <a:solidFill>
                  <a:schemeClr val="bg1"/>
                </a:solidFill>
                <a:latin typeface="Times New Roman" pitchFamily="18" charset="0"/>
                <a:cs typeface="Times New Roman" pitchFamily="18" charset="0"/>
              </a:rPr>
              <a:t>Image © NASA; Zombies not © </a:t>
            </a:r>
            <a:r>
              <a:rPr lang="en-CA" sz="800" baseline="30000" dirty="0" smtClean="0">
                <a:solidFill>
                  <a:schemeClr val="bg1"/>
                </a:solidFill>
                <a:latin typeface="Times New Roman" pitchFamily="18" charset="0"/>
                <a:cs typeface="Times New Roman" pitchFamily="18" charset="0"/>
              </a:rPr>
              <a:t> </a:t>
            </a:r>
            <a:r>
              <a:rPr lang="en-CA" sz="800" dirty="0" smtClean="0">
                <a:solidFill>
                  <a:schemeClr val="bg1"/>
                </a:solidFill>
                <a:latin typeface="Times New Roman" pitchFamily="18" charset="0"/>
                <a:cs typeface="Times New Roman" pitchFamily="18" charset="0"/>
              </a:rPr>
              <a:t>NASA </a:t>
            </a:r>
          </a:p>
          <a:p>
            <a:pPr algn="ctr"/>
            <a:r>
              <a:rPr lang="en-CA" sz="800" dirty="0" smtClean="0">
                <a:solidFill>
                  <a:schemeClr val="bg1"/>
                </a:solidFill>
                <a:latin typeface="Times New Roman" pitchFamily="18" charset="0"/>
                <a:cs typeface="Times New Roman" pitchFamily="18" charset="0"/>
              </a:rPr>
              <a:t> </a:t>
            </a:r>
            <a:endParaRPr lang="en-CA" sz="800" dirty="0">
              <a:solidFill>
                <a:schemeClr val="bg1"/>
              </a:solidFill>
              <a:latin typeface="Times New Roman" pitchFamily="18" charset="0"/>
              <a:cs typeface="Times New Roman" pitchFamily="18" charset="0"/>
            </a:endParaRPr>
          </a:p>
        </p:txBody>
      </p:sp>
      <p:pic>
        <p:nvPicPr>
          <p:cNvPr id="25" name="Picture 24" descr="RASC-150logoFINALalt2.jpg"/>
          <p:cNvPicPr>
            <a:picLocks noChangeAspect="1"/>
          </p:cNvPicPr>
          <p:nvPr/>
        </p:nvPicPr>
        <p:blipFill>
          <a:blip r:embed="rId9">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4" name="TextBox 23"/>
          <p:cNvSpPr txBox="1"/>
          <p:nvPr/>
        </p:nvSpPr>
        <p:spPr>
          <a:xfrm>
            <a:off x="0" y="4643452"/>
            <a:ext cx="9144000" cy="430875"/>
          </a:xfrm>
          <a:prstGeom prst="rect">
            <a:avLst/>
          </a:prstGeom>
          <a:noFill/>
        </p:spPr>
        <p:txBody>
          <a:bodyPr wrap="square" lIns="91429" tIns="45714" rIns="91429" bIns="45714" rtlCol="0">
            <a:spAutoFit/>
          </a:bodyPr>
          <a:lstStyle/>
          <a:p>
            <a:pPr algn="ctr"/>
            <a:r>
              <a:rPr lang="en-CA" sz="2200" b="1" i="1" dirty="0" smtClean="0">
                <a:ln w="10160">
                  <a:solidFill>
                    <a:schemeClr val="accent1"/>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RASC—Eyes on the Universe for 150 Years</a:t>
            </a:r>
            <a:endParaRPr lang="en-CA" sz="2200" b="1" i="1" dirty="0">
              <a:ln w="10160">
                <a:solidFill>
                  <a:schemeClr val="accent1"/>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0" y="0"/>
            <a:ext cx="9144000" cy="5143500"/>
          </a:xfrm>
          <a:prstGeom prst="bevel">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eu</a:t>
            </a:r>
            <a:endParaRPr lang="en-CA" dirty="0"/>
          </a:p>
        </p:txBody>
      </p:sp>
      <p:pic>
        <p:nvPicPr>
          <p:cNvPr id="3" name="Picture 2" descr="RASC-150logoFINALalt2.jpg"/>
          <p:cNvPicPr>
            <a:picLocks noChangeAspect="1"/>
          </p:cNvPicPr>
          <p:nvPr/>
        </p:nvPicPr>
        <p:blipFill>
          <a:blip r:embed="rId3">
            <a:lum/>
          </a:blip>
          <a:stretch>
            <a:fillRect/>
          </a:stretch>
        </p:blipFill>
        <p:spPr>
          <a:xfrm>
            <a:off x="142844" y="107140"/>
            <a:ext cx="1357323"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Rectangle 7"/>
          <p:cNvSpPr/>
          <p:nvPr/>
        </p:nvSpPr>
        <p:spPr>
          <a:xfrm>
            <a:off x="2500298" y="857238"/>
            <a:ext cx="6000792" cy="3500462"/>
          </a:xfrm>
          <a:prstGeom prst="rect">
            <a:avLst/>
          </a:prstGeom>
          <a:blipFill dpi="0" rotWithShape="1">
            <a:blip r:embed="rId4"/>
            <a:srcRect/>
            <a:stretch>
              <a:fillRect/>
            </a:stretch>
          </a:blip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4-Point Star 9"/>
          <p:cNvSpPr/>
          <p:nvPr/>
        </p:nvSpPr>
        <p:spPr>
          <a:xfrm>
            <a:off x="8143900" y="300037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4-Point Star 13"/>
          <p:cNvSpPr/>
          <p:nvPr/>
        </p:nvSpPr>
        <p:spPr>
          <a:xfrm>
            <a:off x="7429520" y="3571882"/>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4-Point Star 14"/>
          <p:cNvSpPr/>
          <p:nvPr/>
        </p:nvSpPr>
        <p:spPr>
          <a:xfrm>
            <a:off x="7286644" y="3500444"/>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4-Point Star 15"/>
          <p:cNvSpPr/>
          <p:nvPr/>
        </p:nvSpPr>
        <p:spPr>
          <a:xfrm>
            <a:off x="6715140" y="3500444"/>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4-Point Star 16"/>
          <p:cNvSpPr/>
          <p:nvPr/>
        </p:nvSpPr>
        <p:spPr>
          <a:xfrm>
            <a:off x="6643702" y="3643320"/>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4-Point Star 17"/>
          <p:cNvSpPr/>
          <p:nvPr/>
        </p:nvSpPr>
        <p:spPr>
          <a:xfrm>
            <a:off x="6429388" y="371475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4-Point Star 20"/>
          <p:cNvSpPr/>
          <p:nvPr/>
        </p:nvSpPr>
        <p:spPr>
          <a:xfrm>
            <a:off x="6357950" y="378619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4-Point Star 21"/>
          <p:cNvSpPr/>
          <p:nvPr/>
        </p:nvSpPr>
        <p:spPr>
          <a:xfrm>
            <a:off x="6286512" y="3857634"/>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4-Point Star 22"/>
          <p:cNvSpPr/>
          <p:nvPr/>
        </p:nvSpPr>
        <p:spPr>
          <a:xfrm>
            <a:off x="6215074" y="3929072"/>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4-Point Star 23"/>
          <p:cNvSpPr/>
          <p:nvPr/>
        </p:nvSpPr>
        <p:spPr>
          <a:xfrm>
            <a:off x="6143636" y="3929072"/>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4-Point Star 24"/>
          <p:cNvSpPr/>
          <p:nvPr/>
        </p:nvSpPr>
        <p:spPr>
          <a:xfrm>
            <a:off x="6072198" y="4000510"/>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4-Point Star 25"/>
          <p:cNvSpPr/>
          <p:nvPr/>
        </p:nvSpPr>
        <p:spPr>
          <a:xfrm>
            <a:off x="6000760" y="407194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4-Point Star 26"/>
          <p:cNvSpPr/>
          <p:nvPr/>
        </p:nvSpPr>
        <p:spPr>
          <a:xfrm>
            <a:off x="5929322" y="414338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4-Point Star 27"/>
          <p:cNvSpPr/>
          <p:nvPr/>
        </p:nvSpPr>
        <p:spPr>
          <a:xfrm>
            <a:off x="6143636" y="4000510"/>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4-Point Star 28"/>
          <p:cNvSpPr/>
          <p:nvPr/>
        </p:nvSpPr>
        <p:spPr>
          <a:xfrm>
            <a:off x="6072198" y="407194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4-Point Star 29"/>
          <p:cNvSpPr/>
          <p:nvPr/>
        </p:nvSpPr>
        <p:spPr>
          <a:xfrm>
            <a:off x="5357818" y="3571882"/>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4-Point Star 30"/>
          <p:cNvSpPr/>
          <p:nvPr/>
        </p:nvSpPr>
        <p:spPr>
          <a:xfrm>
            <a:off x="4857752" y="335756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4-Point Star 31"/>
          <p:cNvSpPr/>
          <p:nvPr/>
        </p:nvSpPr>
        <p:spPr>
          <a:xfrm>
            <a:off x="4357686" y="3286130"/>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4-Point Star 32"/>
          <p:cNvSpPr/>
          <p:nvPr/>
        </p:nvSpPr>
        <p:spPr>
          <a:xfrm>
            <a:off x="4214810" y="307181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4-Point Star 33"/>
          <p:cNvSpPr/>
          <p:nvPr/>
        </p:nvSpPr>
        <p:spPr>
          <a:xfrm>
            <a:off x="3714744" y="271462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4-Point Star 34"/>
          <p:cNvSpPr/>
          <p:nvPr/>
        </p:nvSpPr>
        <p:spPr>
          <a:xfrm>
            <a:off x="3643306" y="300037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4-Point Star 35"/>
          <p:cNvSpPr/>
          <p:nvPr/>
        </p:nvSpPr>
        <p:spPr>
          <a:xfrm>
            <a:off x="2928926" y="157161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4-Point Star 36"/>
          <p:cNvSpPr/>
          <p:nvPr/>
        </p:nvSpPr>
        <p:spPr>
          <a:xfrm>
            <a:off x="2928926" y="3000378"/>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4-Point Star 37"/>
          <p:cNvSpPr/>
          <p:nvPr/>
        </p:nvSpPr>
        <p:spPr>
          <a:xfrm>
            <a:off x="3071802" y="2928940"/>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4-Point Star 38"/>
          <p:cNvSpPr/>
          <p:nvPr/>
        </p:nvSpPr>
        <p:spPr>
          <a:xfrm>
            <a:off x="3000364" y="271462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4-Point Star 39"/>
          <p:cNvSpPr/>
          <p:nvPr/>
        </p:nvSpPr>
        <p:spPr>
          <a:xfrm>
            <a:off x="3357554" y="3071816"/>
            <a:ext cx="214314" cy="214314"/>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40"/>
          <p:cNvSpPr txBox="1"/>
          <p:nvPr/>
        </p:nvSpPr>
        <p:spPr>
          <a:xfrm>
            <a:off x="0" y="-71456"/>
            <a:ext cx="9144000" cy="830997"/>
          </a:xfrm>
          <a:prstGeom prst="rect">
            <a:avLst/>
          </a:prstGeom>
          <a:noFill/>
        </p:spPr>
        <p:txBody>
          <a:bodyPr wrap="square" rtlCol="0">
            <a:spAutoFit/>
          </a:bodyPr>
          <a:lstStyle/>
          <a:p>
            <a:pPr algn="ctr"/>
            <a:r>
              <a:rPr lang="en-CA" sz="2400" dirty="0" smtClean="0">
                <a:solidFill>
                  <a:schemeClr val="bg1"/>
                </a:solidFill>
                <a:latin typeface="Times New Roman" pitchFamily="18" charset="0"/>
                <a:cs typeface="Times New Roman" pitchFamily="18" charset="0"/>
              </a:rPr>
              <a:t>Opening event—</a:t>
            </a:r>
            <a:r>
              <a:rPr lang="en-CA"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a:t>
            </a:r>
            <a:r>
              <a:rPr lang="en-CA" sz="2400" dirty="0" smtClean="0">
                <a:solidFill>
                  <a:schemeClr val="bg1"/>
                </a:solidFill>
                <a:latin typeface="Times New Roman" pitchFamily="18" charset="0"/>
                <a:cs typeface="Times New Roman" pitchFamily="18" charset="0"/>
              </a:rPr>
              <a:t> </a:t>
            </a:r>
            <a:r>
              <a:rPr lang="en-CA"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National Star Party</a:t>
            </a:r>
            <a:endParaRPr lang="en-CA" sz="2400" dirty="0" smtClean="0">
              <a:solidFill>
                <a:schemeClr val="bg1"/>
              </a:solidFill>
              <a:latin typeface="Times New Roman" pitchFamily="18" charset="0"/>
              <a:cs typeface="Times New Roman" pitchFamily="18" charset="0"/>
            </a:endParaRPr>
          </a:p>
          <a:p>
            <a:pPr algn="ctr"/>
            <a:r>
              <a:rPr lang="en-CA" sz="2400" dirty="0" smtClean="0">
                <a:solidFill>
                  <a:schemeClr val="bg1"/>
                </a:solidFill>
                <a:latin typeface="Times New Roman" pitchFamily="18" charset="0"/>
                <a:cs typeface="Times New Roman" pitchFamily="18" charset="0"/>
              </a:rPr>
              <a:t>2018 January 27</a:t>
            </a:r>
            <a:endParaRPr lang="en-CA" sz="2400" dirty="0">
              <a:solidFill>
                <a:schemeClr val="bg1"/>
              </a:solidFill>
              <a:latin typeface="Times New Roman" pitchFamily="18" charset="0"/>
              <a:cs typeface="Times New Roman" pitchFamily="18" charset="0"/>
            </a:endParaRPr>
          </a:p>
        </p:txBody>
      </p:sp>
      <p:sp>
        <p:nvSpPr>
          <p:cNvPr id="42" name="TextBox 41"/>
          <p:cNvSpPr txBox="1"/>
          <p:nvPr/>
        </p:nvSpPr>
        <p:spPr>
          <a:xfrm>
            <a:off x="0" y="785800"/>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43" name="TextBox 42"/>
          <p:cNvSpPr txBox="1"/>
          <p:nvPr/>
        </p:nvSpPr>
        <p:spPr>
          <a:xfrm>
            <a:off x="571472" y="1071552"/>
            <a:ext cx="1857388" cy="3801041"/>
          </a:xfrm>
          <a:prstGeom prst="rect">
            <a:avLst/>
          </a:prstGeom>
          <a:noFill/>
        </p:spPr>
        <p:txBody>
          <a:bodyPr wrap="square" rtlCol="0">
            <a:spAutoFit/>
          </a:bodyPr>
          <a:lstStyle/>
          <a:p>
            <a:pPr>
              <a:buFont typeface="Wingdings" pitchFamily="2" charset="2"/>
              <a:buChar char="Ø"/>
            </a:pPr>
            <a:r>
              <a:rPr lang="en-CA" sz="1600" dirty="0" smtClean="0">
                <a:solidFill>
                  <a:schemeClr val="bg1"/>
                </a:solidFill>
                <a:latin typeface="Times New Roman" pitchFamily="18" charset="0"/>
                <a:cs typeface="Times New Roman" pitchFamily="18" charset="0"/>
              </a:rPr>
              <a:t>all Centres</a:t>
            </a:r>
          </a:p>
          <a:p>
            <a:pPr>
              <a:buFont typeface="Wingdings" pitchFamily="2" charset="2"/>
              <a:buChar char="Ø"/>
            </a:pPr>
            <a:r>
              <a:rPr lang="en-CA" sz="1600" i="1" dirty="0" smtClean="0">
                <a:solidFill>
                  <a:schemeClr val="bg1"/>
                </a:solidFill>
                <a:latin typeface="Times New Roman" pitchFamily="18" charset="0"/>
                <a:cs typeface="Times New Roman" pitchFamily="18" charset="0"/>
              </a:rPr>
              <a:t>ca</a:t>
            </a:r>
            <a:r>
              <a:rPr lang="en-CA" sz="1600" dirty="0" smtClean="0">
                <a:solidFill>
                  <a:schemeClr val="bg1"/>
                </a:solidFill>
                <a:latin typeface="Times New Roman" pitchFamily="18" charset="0"/>
                <a:cs typeface="Times New Roman" pitchFamily="18" charset="0"/>
              </a:rPr>
              <a:t>. 3:00-8:00 PM local time, </a:t>
            </a:r>
            <a:r>
              <a:rPr lang="en-US" sz="1600" dirty="0" smtClean="0">
                <a:solidFill>
                  <a:schemeClr val="bg1"/>
                </a:solidFill>
                <a:latin typeface="Times New Roman" pitchFamily="18" charset="0"/>
                <a:cs typeface="Times New Roman" pitchFamily="18" charset="0"/>
              </a:rPr>
              <a:t>regardless of weather</a:t>
            </a:r>
            <a:endParaRPr lang="en-CA" sz="1600" dirty="0" smtClean="0">
              <a:solidFill>
                <a:schemeClr val="bg1"/>
              </a:solidFill>
              <a:latin typeface="Times New Roman" pitchFamily="18" charset="0"/>
              <a:cs typeface="Times New Roman" pitchFamily="18" charset="0"/>
            </a:endParaRPr>
          </a:p>
          <a:p>
            <a:pPr>
              <a:buFont typeface="Wingdings" pitchFamily="2" charset="2"/>
              <a:buChar char="Ø"/>
            </a:pPr>
            <a:r>
              <a:rPr lang="en-CA" sz="1600" dirty="0" smtClean="0">
                <a:solidFill>
                  <a:schemeClr val="bg1"/>
                </a:solidFill>
                <a:latin typeface="Times New Roman" pitchFamily="18" charset="0"/>
                <a:cs typeface="Times New Roman" pitchFamily="18" charset="0"/>
              </a:rPr>
              <a:t> solar &amp; lunar observing, etc.</a:t>
            </a:r>
          </a:p>
          <a:p>
            <a:pPr>
              <a:buFont typeface="Wingdings" pitchFamily="2" charset="2"/>
              <a:buChar char="Ø"/>
            </a:pPr>
            <a:r>
              <a:rPr lang="en-CA" sz="1600" dirty="0" smtClean="0">
                <a:solidFill>
                  <a:schemeClr val="bg1"/>
                </a:solidFill>
                <a:latin typeface="Times New Roman" pitchFamily="18" charset="0"/>
                <a:cs typeface="Times New Roman" pitchFamily="18" charset="0"/>
              </a:rPr>
              <a:t>live streaming via </a:t>
            </a:r>
            <a:r>
              <a:rPr lang="en-CA" sz="1400" dirty="0" smtClean="0">
                <a:solidFill>
                  <a:schemeClr val="bg1"/>
                </a:solidFill>
                <a:latin typeface="Courier New" pitchFamily="49" charset="0"/>
                <a:cs typeface="Courier New" pitchFamily="49" charset="0"/>
              </a:rPr>
              <a:t>rasc.ca</a:t>
            </a:r>
            <a:r>
              <a:rPr lang="en-CA" sz="1600" dirty="0" smtClean="0">
                <a:solidFill>
                  <a:schemeClr val="bg1"/>
                </a:solidFill>
                <a:latin typeface="Times New Roman" pitchFamily="18" charset="0"/>
                <a:cs typeface="Times New Roman" pitchFamily="18" charset="0"/>
              </a:rPr>
              <a:t>, with Centre highlights</a:t>
            </a:r>
          </a:p>
          <a:p>
            <a:pPr>
              <a:buFont typeface="Wingdings" pitchFamily="2" charset="2"/>
              <a:buChar char="Ø"/>
            </a:pPr>
            <a:r>
              <a:rPr lang="en-CA" sz="1600" dirty="0" smtClean="0">
                <a:solidFill>
                  <a:schemeClr val="bg1"/>
                </a:solidFill>
                <a:latin typeface="Times New Roman" pitchFamily="18" charset="0"/>
                <a:cs typeface="Times New Roman" pitchFamily="18" charset="0"/>
              </a:rPr>
              <a:t> messages from luminaries, astronomical &amp; civilian</a:t>
            </a:r>
          </a:p>
          <a:p>
            <a:pPr>
              <a:buFont typeface="Wingdings" pitchFamily="2" charset="2"/>
              <a:buChar char="Ø"/>
            </a:pPr>
            <a:endParaRPr lang="en-CA" sz="1700" dirty="0">
              <a:solidFill>
                <a:schemeClr val="bg1"/>
              </a:solidFill>
              <a:latin typeface="Times New Roman" pitchFamily="18" charset="0"/>
              <a:cs typeface="Times New Roman" pitchFamily="18" charset="0"/>
            </a:endParaRPr>
          </a:p>
        </p:txBody>
      </p:sp>
      <p:sp>
        <p:nvSpPr>
          <p:cNvPr id="44" name="TextBox 43"/>
          <p:cNvSpPr txBox="1"/>
          <p:nvPr/>
        </p:nvSpPr>
        <p:spPr>
          <a:xfrm rot="5400000">
            <a:off x="6894300" y="2535466"/>
            <a:ext cx="3714776" cy="215444"/>
          </a:xfrm>
          <a:prstGeom prst="rect">
            <a:avLst/>
          </a:prstGeom>
          <a:noFill/>
        </p:spPr>
        <p:txBody>
          <a:bodyPr wrap="square" rtlCol="0">
            <a:spAutoFit/>
          </a:bodyPr>
          <a:lstStyle/>
          <a:p>
            <a:pPr algn="ctr"/>
            <a:r>
              <a:rPr lang="en-CA" sz="800" i="1" dirty="0" smtClean="0">
                <a:solidFill>
                  <a:schemeClr val="bg1"/>
                </a:solidFill>
                <a:latin typeface="Times New Roman" pitchFamily="18" charset="0"/>
                <a:cs typeface="Times New Roman" pitchFamily="18" charset="0"/>
              </a:rPr>
              <a:t>map courtesy of retrospective 1867 politically-incorrect cartographic notions</a:t>
            </a:r>
            <a:endParaRPr lang="en-CA" sz="800" i="1" dirty="0">
              <a:solidFill>
                <a:schemeClr val="bg1"/>
              </a:solidFill>
              <a:latin typeface="Times New Roman" pitchFamily="18" charset="0"/>
              <a:cs typeface="Times New Roman" pitchFamily="18" charset="0"/>
            </a:endParaRPr>
          </a:p>
        </p:txBody>
      </p:sp>
      <p:sp>
        <p:nvSpPr>
          <p:cNvPr id="45" name="TextBox 44"/>
          <p:cNvSpPr txBox="1"/>
          <p:nvPr/>
        </p:nvSpPr>
        <p:spPr>
          <a:xfrm>
            <a:off x="2500298" y="4643452"/>
            <a:ext cx="6072230" cy="338554"/>
          </a:xfrm>
          <a:prstGeom prst="rect">
            <a:avLst/>
          </a:prstGeom>
          <a:noFill/>
        </p:spPr>
        <p:txBody>
          <a:bodyPr wrap="square" rtlCol="0">
            <a:spAutoFit/>
          </a:bodyPr>
          <a:lstStyle/>
          <a:p>
            <a:pPr algn="ctr"/>
            <a:r>
              <a:rPr lang="en-CA" sz="1600" dirty="0" smtClean="0">
                <a:solidFill>
                  <a:schemeClr val="bg1"/>
                </a:solidFill>
                <a:latin typeface="Times New Roman" pitchFamily="18" charset="0"/>
                <a:cs typeface="Times New Roman" pitchFamily="18" charset="0"/>
              </a:rPr>
              <a:t>Project lead—Paul Delaney</a:t>
            </a:r>
            <a:endParaRPr lang="en-CA" sz="1600" dirty="0">
              <a:solidFill>
                <a:schemeClr val="bg1"/>
              </a:solidFill>
              <a:latin typeface="Times New Roman" pitchFamily="18" charset="0"/>
              <a:cs typeface="Times New Roman" pitchFamily="18" charset="0"/>
            </a:endParaRPr>
          </a:p>
        </p:txBody>
      </p:sp>
      <p:pic>
        <p:nvPicPr>
          <p:cNvPr id="51" name="Picture 50" descr="wallabies copy 2.gif"/>
          <p:cNvPicPr>
            <a:picLocks noChangeAspect="1"/>
          </p:cNvPicPr>
          <p:nvPr/>
        </p:nvPicPr>
        <p:blipFill>
          <a:blip r:embed="rId5"/>
          <a:stretch>
            <a:fillRect/>
          </a:stretch>
        </p:blipFill>
        <p:spPr>
          <a:xfrm>
            <a:off x="6500826" y="4520041"/>
            <a:ext cx="642942" cy="623459"/>
          </a:xfrm>
          <a:prstGeom prst="rect">
            <a:avLst/>
          </a:prstGeom>
        </p:spPr>
      </p:pic>
      <p:sp>
        <p:nvSpPr>
          <p:cNvPr id="55" name="TextBox 54"/>
          <p:cNvSpPr txBox="1"/>
          <p:nvPr/>
        </p:nvSpPr>
        <p:spPr>
          <a:xfrm>
            <a:off x="428596" y="4714890"/>
            <a:ext cx="342900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80">
                                          <p:stCondLst>
                                            <p:cond delay="0"/>
                                          </p:stCondLst>
                                        </p:cTn>
                                        <p:tgtEl>
                                          <p:spTgt spid="51"/>
                                        </p:tgtEl>
                                      </p:cBhvr>
                                    </p:animEffect>
                                    <p:anim calcmode="lin" valueType="num">
                                      <p:cBhvr>
                                        <p:cTn id="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3" dur="26">
                                          <p:stCondLst>
                                            <p:cond delay="650"/>
                                          </p:stCondLst>
                                        </p:cTn>
                                        <p:tgtEl>
                                          <p:spTgt spid="51"/>
                                        </p:tgtEl>
                                      </p:cBhvr>
                                      <p:to x="100000" y="60000"/>
                                    </p:animScale>
                                    <p:animScale>
                                      <p:cBhvr>
                                        <p:cTn id="14" dur="166" decel="50000">
                                          <p:stCondLst>
                                            <p:cond delay="676"/>
                                          </p:stCondLst>
                                        </p:cTn>
                                        <p:tgtEl>
                                          <p:spTgt spid="51"/>
                                        </p:tgtEl>
                                      </p:cBhvr>
                                      <p:to x="100000" y="100000"/>
                                    </p:animScale>
                                    <p:animScale>
                                      <p:cBhvr>
                                        <p:cTn id="15" dur="26">
                                          <p:stCondLst>
                                            <p:cond delay="1312"/>
                                          </p:stCondLst>
                                        </p:cTn>
                                        <p:tgtEl>
                                          <p:spTgt spid="51"/>
                                        </p:tgtEl>
                                      </p:cBhvr>
                                      <p:to x="100000" y="80000"/>
                                    </p:animScale>
                                    <p:animScale>
                                      <p:cBhvr>
                                        <p:cTn id="16" dur="166" decel="50000">
                                          <p:stCondLst>
                                            <p:cond delay="1338"/>
                                          </p:stCondLst>
                                        </p:cTn>
                                        <p:tgtEl>
                                          <p:spTgt spid="51"/>
                                        </p:tgtEl>
                                      </p:cBhvr>
                                      <p:to x="100000" y="100000"/>
                                    </p:animScale>
                                    <p:animScale>
                                      <p:cBhvr>
                                        <p:cTn id="17" dur="26">
                                          <p:stCondLst>
                                            <p:cond delay="1642"/>
                                          </p:stCondLst>
                                        </p:cTn>
                                        <p:tgtEl>
                                          <p:spTgt spid="51"/>
                                        </p:tgtEl>
                                      </p:cBhvr>
                                      <p:to x="100000" y="90000"/>
                                    </p:animScale>
                                    <p:animScale>
                                      <p:cBhvr>
                                        <p:cTn id="18" dur="166" decel="50000">
                                          <p:stCondLst>
                                            <p:cond delay="1668"/>
                                          </p:stCondLst>
                                        </p:cTn>
                                        <p:tgtEl>
                                          <p:spTgt spid="51"/>
                                        </p:tgtEl>
                                      </p:cBhvr>
                                      <p:to x="100000" y="100000"/>
                                    </p:animScale>
                                    <p:animScale>
                                      <p:cBhvr>
                                        <p:cTn id="19" dur="26">
                                          <p:stCondLst>
                                            <p:cond delay="1808"/>
                                          </p:stCondLst>
                                        </p:cTn>
                                        <p:tgtEl>
                                          <p:spTgt spid="51"/>
                                        </p:tgtEl>
                                      </p:cBhvr>
                                      <p:to x="100000" y="95000"/>
                                    </p:animScale>
                                    <p:animScale>
                                      <p:cBhvr>
                                        <p:cTn id="20"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TextBox 4"/>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6" name="TextBox 5"/>
          <p:cNvSpPr txBox="1"/>
          <p:nvPr/>
        </p:nvSpPr>
        <p:spPr>
          <a:xfrm>
            <a:off x="0" y="214296"/>
            <a:ext cx="9144000" cy="461665"/>
          </a:xfrm>
          <a:prstGeom prst="rect">
            <a:avLst/>
          </a:prstGeom>
          <a:noFill/>
        </p:spPr>
        <p:txBody>
          <a:bodyPr wrap="square" rtlCol="0">
            <a:spAutoFit/>
          </a:bodyPr>
          <a:lstStyle/>
          <a:p>
            <a:pPr algn="ctr"/>
            <a:r>
              <a:rPr lang="en-CA"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Cultural connections</a:t>
            </a:r>
            <a:endParaRPr lang="en-CA" sz="2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descr="Galileo 1 copy.gif"/>
          <p:cNvPicPr>
            <a:picLocks noChangeAspect="1"/>
          </p:cNvPicPr>
          <p:nvPr/>
        </p:nvPicPr>
        <p:blipFill>
          <a:blip r:embed="rId3"/>
          <a:stretch>
            <a:fillRect/>
          </a:stretch>
        </p:blipFill>
        <p:spPr>
          <a:xfrm>
            <a:off x="214282" y="1714494"/>
            <a:ext cx="3543305" cy="2952754"/>
          </a:xfrm>
          <a:prstGeom prst="rect">
            <a:avLst/>
          </a:prstGeom>
          <a:scene3d>
            <a:camera prst="perspectiveHeroicExtremeRightFacing"/>
            <a:lightRig rig="threePt" dir="t"/>
          </a:scene3d>
        </p:spPr>
      </p:pic>
      <p:sp>
        <p:nvSpPr>
          <p:cNvPr id="8" name="Oval Callout 7"/>
          <p:cNvSpPr/>
          <p:nvPr/>
        </p:nvSpPr>
        <p:spPr>
          <a:xfrm rot="21267915">
            <a:off x="130651" y="1412735"/>
            <a:ext cx="1211650" cy="1287084"/>
          </a:xfrm>
          <a:prstGeom prst="wedgeEllipseCallout">
            <a:avLst/>
          </a:prstGeom>
          <a:solidFill>
            <a:schemeClr val="bg1">
              <a:alpha val="35000"/>
            </a:schemeClr>
          </a:solidFill>
          <a:ln>
            <a:solidFill>
              <a:srgbClr val="00206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42844" y="1571618"/>
            <a:ext cx="1143008" cy="95410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...&amp; I can </a:t>
            </a:r>
          </a:p>
          <a:p>
            <a:pPr algn="ctr"/>
            <a:r>
              <a:rPr lang="en-CA" sz="1400" dirty="0" smtClean="0">
                <a:solidFill>
                  <a:schemeClr val="bg1"/>
                </a:solidFill>
                <a:latin typeface="Times New Roman" pitchFamily="18" charset="0"/>
                <a:cs typeface="Times New Roman" pitchFamily="18" charset="0"/>
              </a:rPr>
              <a:t>draw, play lute, &amp; tell jokes, too</a:t>
            </a:r>
            <a:endParaRPr lang="en-CA" sz="1400" dirty="0">
              <a:solidFill>
                <a:schemeClr val="bg1"/>
              </a:solidFill>
              <a:latin typeface="Times New Roman" pitchFamily="18" charset="0"/>
              <a:cs typeface="Times New Roman" pitchFamily="18" charset="0"/>
            </a:endParaRPr>
          </a:p>
        </p:txBody>
      </p:sp>
      <p:sp>
        <p:nvSpPr>
          <p:cNvPr id="10" name="TextBox 9"/>
          <p:cNvSpPr txBox="1"/>
          <p:nvPr/>
        </p:nvSpPr>
        <p:spPr>
          <a:xfrm>
            <a:off x="4572000" y="857238"/>
            <a:ext cx="3714776" cy="3447098"/>
          </a:xfrm>
          <a:prstGeom prst="rect">
            <a:avLst/>
          </a:prstGeom>
          <a:noFill/>
        </p:spPr>
        <p:txBody>
          <a:bodyPr wrap="square" rtlCol="0">
            <a:spAutoFit/>
          </a:bodyPr>
          <a:lstStyle/>
          <a:p>
            <a:r>
              <a:rPr lang="en-CA" sz="2000" dirty="0" smtClean="0">
                <a:solidFill>
                  <a:schemeClr val="bg1"/>
                </a:solidFill>
                <a:latin typeface="Times New Roman" pitchFamily="18" charset="0"/>
                <a:cs typeface="Times New Roman" pitchFamily="18" charset="0"/>
              </a:rPr>
              <a:t>An opportunity to partner with your favourite local arts organization(s), and renew—or initiate—collaborations to mutually explore the rich cultural connections between astronomy and other human endeavours.</a:t>
            </a:r>
          </a:p>
          <a:p>
            <a:endParaRPr lang="en-CA" sz="2000" dirty="0" smtClean="0">
              <a:solidFill>
                <a:schemeClr val="bg1"/>
              </a:solidFill>
              <a:latin typeface="Times New Roman" pitchFamily="18" charset="0"/>
              <a:cs typeface="Times New Roman" pitchFamily="18" charset="0"/>
            </a:endParaRPr>
          </a:p>
          <a:p>
            <a:r>
              <a:rPr lang="en-CA" sz="2000" dirty="0" smtClean="0">
                <a:solidFill>
                  <a:schemeClr val="bg1"/>
                </a:solidFill>
                <a:latin typeface="Times New Roman" pitchFamily="18" charset="0"/>
                <a:cs typeface="Times New Roman" pitchFamily="18" charset="0"/>
              </a:rPr>
              <a:t>For a list of resources, and possible ideas, visit:</a:t>
            </a:r>
            <a:r>
              <a:rPr lang="en-CA" dirty="0" smtClean="0">
                <a:solidFill>
                  <a:schemeClr val="bg1"/>
                </a:solidFill>
                <a:latin typeface="Times New Roman" pitchFamily="18" charset="0"/>
                <a:cs typeface="Times New Roman" pitchFamily="18" charset="0"/>
              </a:rPr>
              <a:t> </a:t>
            </a:r>
          </a:p>
          <a:p>
            <a:endParaRPr lang="en-CA" dirty="0" smtClean="0">
              <a:solidFill>
                <a:schemeClr val="bg1"/>
              </a:solidFill>
              <a:latin typeface="Times New Roman" pitchFamily="18" charset="0"/>
              <a:cs typeface="Times New Roman" pitchFamily="18" charset="0"/>
            </a:endParaRPr>
          </a:p>
        </p:txBody>
      </p:sp>
      <p:sp>
        <p:nvSpPr>
          <p:cNvPr id="11" name="TextBox 10"/>
          <p:cNvSpPr txBox="1"/>
          <p:nvPr/>
        </p:nvSpPr>
        <p:spPr>
          <a:xfrm>
            <a:off x="3286116" y="4242213"/>
            <a:ext cx="5857884" cy="584775"/>
          </a:xfrm>
          <a:prstGeom prst="rect">
            <a:avLst/>
          </a:prstGeom>
          <a:noFill/>
        </p:spPr>
        <p:txBody>
          <a:bodyPr wrap="square" rtlCol="0">
            <a:spAutoFit/>
          </a:bodyPr>
          <a:lstStyle/>
          <a:p>
            <a:pPr algn="ctr"/>
            <a:r>
              <a:rPr lang="en-CA" sz="1400" dirty="0" smtClean="0">
                <a:solidFill>
                  <a:schemeClr val="bg1"/>
                </a:solidFill>
                <a:latin typeface="Courier New" pitchFamily="49" charset="0"/>
                <a:cs typeface="Courier New" pitchFamily="49" charset="0"/>
              </a:rPr>
              <a:t>https://www.rasc.ca/cultural-connections-resources</a:t>
            </a:r>
          </a:p>
          <a:p>
            <a:endParaRPr lang="en-CA" dirty="0"/>
          </a:p>
        </p:txBody>
      </p:sp>
      <p:sp>
        <p:nvSpPr>
          <p:cNvPr id="12" name="TextBox 11"/>
          <p:cNvSpPr txBox="1"/>
          <p:nvPr/>
        </p:nvSpPr>
        <p:spPr>
          <a:xfrm>
            <a:off x="3071770" y="4643452"/>
            <a:ext cx="6072230" cy="338554"/>
          </a:xfrm>
          <a:prstGeom prst="rect">
            <a:avLst/>
          </a:prstGeom>
          <a:noFill/>
        </p:spPr>
        <p:txBody>
          <a:bodyPr wrap="square" rtlCol="0">
            <a:spAutoFit/>
          </a:bodyPr>
          <a:lstStyle/>
          <a:p>
            <a:pPr algn="ctr"/>
            <a:r>
              <a:rPr lang="en-CA" sz="1600" dirty="0" smtClean="0">
                <a:solidFill>
                  <a:schemeClr val="bg1"/>
                </a:solidFill>
                <a:latin typeface="Times New Roman" pitchFamily="18" charset="0"/>
                <a:cs typeface="Times New Roman" pitchFamily="18" charset="0"/>
              </a:rPr>
              <a:t>Project lead—You!</a:t>
            </a:r>
            <a:endParaRPr lang="en-CA" sz="1600" dirty="0">
              <a:solidFill>
                <a:schemeClr val="bg1"/>
              </a:solidFill>
              <a:latin typeface="Times New Roman" pitchFamily="18" charset="0"/>
              <a:cs typeface="Times New Roman" pitchFamily="18" charset="0"/>
            </a:endParaRPr>
          </a:p>
        </p:txBody>
      </p:sp>
      <p:pic>
        <p:nvPicPr>
          <p:cNvPr id="13" name="Picture 12" descr="pointing finger.gif"/>
          <p:cNvPicPr>
            <a:picLocks noChangeAspect="1"/>
          </p:cNvPicPr>
          <p:nvPr/>
        </p:nvPicPr>
        <p:blipFill>
          <a:blip r:embed="rId4"/>
          <a:stretch>
            <a:fillRect/>
          </a:stretch>
        </p:blipFill>
        <p:spPr>
          <a:xfrm>
            <a:off x="7000892" y="4714890"/>
            <a:ext cx="337077" cy="285734"/>
          </a:xfrm>
          <a:prstGeom prst="rect">
            <a:avLst/>
          </a:prstGeom>
        </p:spPr>
      </p:pic>
      <p:sp>
        <p:nvSpPr>
          <p:cNvPr id="16" name="TextBox 15"/>
          <p:cNvSpPr txBox="1"/>
          <p:nvPr/>
        </p:nvSpPr>
        <p:spPr>
          <a:xfrm rot="5400000">
            <a:off x="7283309" y="1425421"/>
            <a:ext cx="342900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5" name="TextBox 4"/>
          <p:cNvSpPr txBox="1"/>
          <p:nvPr/>
        </p:nvSpPr>
        <p:spPr>
          <a:xfrm>
            <a:off x="0" y="71420"/>
            <a:ext cx="9144000" cy="523220"/>
          </a:xfrm>
          <a:prstGeom prst="rect">
            <a:avLst/>
          </a:prstGeom>
          <a:noFill/>
        </p:spPr>
        <p:txBody>
          <a:bodyPr wrap="square" rtlCol="0">
            <a:spAutoFit/>
          </a:bodyPr>
          <a:lstStyle/>
          <a:p>
            <a:pPr algn="ctr"/>
            <a:r>
              <a:rPr lang="en-CA" sz="2800" dirty="0" smtClean="0">
                <a:solidFill>
                  <a:schemeClr val="bg1"/>
                </a:solidFill>
                <a:latin typeface="Times New Roman" pitchFamily="18" charset="0"/>
                <a:cs typeface="Times New Roman" pitchFamily="18" charset="0"/>
              </a:rPr>
              <a:t>RASC 2018—the </a:t>
            </a:r>
            <a:r>
              <a:rPr lang="en-CA" sz="2800" dirty="0" smtClean="0">
                <a:solidFill>
                  <a:schemeClr val="bg1"/>
                </a:solidFill>
                <a:latin typeface="Times New Roman" pitchFamily="18" charset="0"/>
                <a:cs typeface="Times New Roman" pitchFamily="18" charset="0"/>
              </a:rPr>
              <a:t>Podcasts</a:t>
            </a:r>
            <a:endParaRPr lang="en-CA" sz="2800" dirty="0">
              <a:solidFill>
                <a:schemeClr val="bg1"/>
              </a:solidFill>
              <a:latin typeface="Times New Roman" pitchFamily="18" charset="0"/>
              <a:cs typeface="Times New Roman" pitchFamily="18" charset="0"/>
            </a:endParaRPr>
          </a:p>
        </p:txBody>
      </p:sp>
      <p:sp>
        <p:nvSpPr>
          <p:cNvPr id="8" name="Bevel 7"/>
          <p:cNvSpPr/>
          <p:nvPr/>
        </p:nvSpPr>
        <p:spPr>
          <a:xfrm>
            <a:off x="0" y="1142990"/>
            <a:ext cx="1214414" cy="4000510"/>
          </a:xfrm>
          <a:prstGeom prst="bevel">
            <a:avLst/>
          </a:prstGeom>
          <a:blipFill dpi="0" rotWithShape="1">
            <a:blip r:embed="rId3">
              <a:alphaModFix amt="5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RASC_Seal_Mono_200 copy.gif"/>
          <p:cNvPicPr>
            <a:picLocks noChangeAspect="1"/>
          </p:cNvPicPr>
          <p:nvPr/>
        </p:nvPicPr>
        <p:blipFill>
          <a:blip r:embed="rId4"/>
          <a:stretch>
            <a:fillRect/>
          </a:stretch>
        </p:blipFill>
        <p:spPr>
          <a:xfrm>
            <a:off x="357158" y="1428742"/>
            <a:ext cx="492124" cy="492124"/>
          </a:xfrm>
          <a:prstGeom prst="rect">
            <a:avLst/>
          </a:prstGeom>
        </p:spPr>
      </p:pic>
      <p:sp>
        <p:nvSpPr>
          <p:cNvPr id="12" name="TextBox 11"/>
          <p:cNvSpPr txBox="1"/>
          <p:nvPr/>
        </p:nvSpPr>
        <p:spPr>
          <a:xfrm>
            <a:off x="142844" y="1928808"/>
            <a:ext cx="928694" cy="646331"/>
          </a:xfrm>
          <a:prstGeom prst="rect">
            <a:avLst/>
          </a:prstGeom>
          <a:noFill/>
        </p:spPr>
        <p:txBody>
          <a:bodyPr wrap="square" rtlCol="0">
            <a:spAutoFit/>
          </a:bodyPr>
          <a:lstStyle/>
          <a:p>
            <a:pPr algn="ctr"/>
            <a:r>
              <a:rPr lang="en-CA"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RASC Archives</a:t>
            </a:r>
          </a:p>
          <a:p>
            <a:pPr algn="ctr"/>
            <a:r>
              <a:rPr lang="en-CA"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Vault</a:t>
            </a:r>
            <a:endParaRPr lang="en-CA"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142844" y="2643188"/>
            <a:ext cx="928694" cy="2246769"/>
          </a:xfrm>
          <a:prstGeom prst="rect">
            <a:avLst/>
          </a:prstGeom>
          <a:noFill/>
        </p:spPr>
        <p:txBody>
          <a:bodyPr wrap="square" rtlCol="0">
            <a:spAutoFit/>
          </a:bodyPr>
          <a:lstStyle/>
          <a:p>
            <a:pPr>
              <a:buFont typeface="Wingdings" pitchFamily="2" charset="2"/>
              <a:buChar char="v"/>
            </a:pPr>
            <a:r>
              <a:rPr lang="en-CA" sz="1000" dirty="0" smtClean="0">
                <a:solidFill>
                  <a:schemeClr val="bg1"/>
                </a:solidFill>
                <a:latin typeface="Times New Roman" pitchFamily="18" charset="0"/>
                <a:cs typeface="Times New Roman" pitchFamily="18" charset="0"/>
              </a:rPr>
              <a:t>Enter at own risk!</a:t>
            </a:r>
          </a:p>
          <a:p>
            <a:pPr>
              <a:buFont typeface="Wingdings" pitchFamily="2" charset="2"/>
              <a:buChar char="v"/>
            </a:pPr>
            <a:r>
              <a:rPr lang="en-CA" sz="1000" dirty="0" smtClean="0">
                <a:solidFill>
                  <a:schemeClr val="bg1"/>
                </a:solidFill>
                <a:latin typeface="Times New Roman" pitchFamily="18" charset="0"/>
                <a:cs typeface="Times New Roman" pitchFamily="18" charset="0"/>
              </a:rPr>
              <a:t>Hardhat mandatory</a:t>
            </a:r>
          </a:p>
          <a:p>
            <a:pPr>
              <a:buFont typeface="Wingdings" pitchFamily="2" charset="2"/>
              <a:buChar char="v"/>
            </a:pPr>
            <a:r>
              <a:rPr lang="en-CA" sz="1000" dirty="0" smtClean="0">
                <a:solidFill>
                  <a:schemeClr val="bg1"/>
                </a:solidFill>
                <a:latin typeface="Times New Roman" pitchFamily="18" charset="0"/>
                <a:cs typeface="Times New Roman" pitchFamily="18" charset="0"/>
              </a:rPr>
              <a:t>Chain-mail advised</a:t>
            </a:r>
          </a:p>
          <a:p>
            <a:pPr>
              <a:buFont typeface="Wingdings" pitchFamily="2" charset="2"/>
              <a:buChar char="v"/>
            </a:pPr>
            <a:r>
              <a:rPr lang="en-CA" sz="1000" dirty="0" smtClean="0">
                <a:solidFill>
                  <a:schemeClr val="bg1"/>
                </a:solidFill>
                <a:latin typeface="Times New Roman" pitchFamily="18" charset="0"/>
                <a:cs typeface="Times New Roman" pitchFamily="18" charset="0"/>
              </a:rPr>
              <a:t>Please </a:t>
            </a:r>
            <a:r>
              <a:rPr lang="en-CA" sz="1000" u="sng" dirty="0" smtClean="0">
                <a:solidFill>
                  <a:schemeClr val="bg1"/>
                </a:solidFill>
                <a:latin typeface="Times New Roman" pitchFamily="18" charset="0"/>
                <a:cs typeface="Times New Roman" pitchFamily="18" charset="0"/>
              </a:rPr>
              <a:t>leave</a:t>
            </a:r>
            <a:r>
              <a:rPr lang="en-CA" sz="1000" dirty="0" smtClean="0">
                <a:solidFill>
                  <a:schemeClr val="bg1"/>
                </a:solidFill>
                <a:latin typeface="Times New Roman" pitchFamily="18" charset="0"/>
                <a:cs typeface="Times New Roman" pitchFamily="18" charset="0"/>
              </a:rPr>
              <a:t> the dust  as you found it!</a:t>
            </a:r>
          </a:p>
          <a:p>
            <a:pPr>
              <a:buFont typeface="Wingdings" pitchFamily="2" charset="2"/>
              <a:buChar char="v"/>
            </a:pPr>
            <a:r>
              <a:rPr lang="en-CA" sz="1000" dirty="0" smtClean="0">
                <a:solidFill>
                  <a:schemeClr val="bg1"/>
                </a:solidFill>
                <a:latin typeface="Times New Roman" pitchFamily="18" charset="0"/>
                <a:cs typeface="Times New Roman" pitchFamily="18" charset="0"/>
              </a:rPr>
              <a:t>Report any cases of decreasing entropy </a:t>
            </a:r>
            <a:r>
              <a:rPr lang="en-CA" sz="1000" i="1" dirty="0" smtClean="0">
                <a:solidFill>
                  <a:schemeClr val="bg1"/>
                </a:solidFill>
                <a:latin typeface="Times New Roman" pitchFamily="18" charset="0"/>
                <a:cs typeface="Times New Roman" pitchFamily="18" charset="0"/>
              </a:rPr>
              <a:t>immediately</a:t>
            </a:r>
            <a:r>
              <a:rPr lang="en-CA" sz="1000" dirty="0" smtClean="0">
                <a:solidFill>
                  <a:schemeClr val="bg1"/>
                </a:solidFill>
                <a:latin typeface="Times New Roman" pitchFamily="18" charset="0"/>
                <a:cs typeface="Times New Roman" pitchFamily="18" charset="0"/>
              </a:rPr>
              <a:t>!</a:t>
            </a:r>
            <a:endParaRPr lang="en-CA" sz="1000" dirty="0">
              <a:solidFill>
                <a:schemeClr val="bg1"/>
              </a:solidFill>
              <a:latin typeface="Times New Roman" pitchFamily="18" charset="0"/>
              <a:cs typeface="Times New Roman" pitchFamily="18" charset="0"/>
            </a:endParaRPr>
          </a:p>
        </p:txBody>
      </p:sp>
      <p:pic>
        <p:nvPicPr>
          <p:cNvPr id="15" name="Picture 14" descr="prison wall.gif"/>
          <p:cNvPicPr>
            <a:picLocks noChangeAspect="1"/>
          </p:cNvPicPr>
          <p:nvPr/>
        </p:nvPicPr>
        <p:blipFill>
          <a:blip r:embed="rId5"/>
          <a:stretch>
            <a:fillRect/>
          </a:stretch>
        </p:blipFill>
        <p:spPr>
          <a:xfrm rot="332270">
            <a:off x="3011117" y="3518265"/>
            <a:ext cx="381000" cy="241300"/>
          </a:xfrm>
          <a:prstGeom prst="rect">
            <a:avLst/>
          </a:prstGeom>
        </p:spPr>
      </p:pic>
      <p:pic>
        <p:nvPicPr>
          <p:cNvPr id="16" name="Picture 15" descr="prison wall.gif"/>
          <p:cNvPicPr>
            <a:picLocks noChangeAspect="1"/>
          </p:cNvPicPr>
          <p:nvPr/>
        </p:nvPicPr>
        <p:blipFill>
          <a:blip r:embed="rId5"/>
          <a:stretch>
            <a:fillRect/>
          </a:stretch>
        </p:blipFill>
        <p:spPr>
          <a:xfrm rot="332270">
            <a:off x="3439745" y="3589703"/>
            <a:ext cx="381000" cy="241300"/>
          </a:xfrm>
          <a:prstGeom prst="rect">
            <a:avLst/>
          </a:prstGeom>
        </p:spPr>
      </p:pic>
      <p:pic>
        <p:nvPicPr>
          <p:cNvPr id="17" name="Picture 16" descr="prison wall.gif"/>
          <p:cNvPicPr>
            <a:picLocks noChangeAspect="1"/>
          </p:cNvPicPr>
          <p:nvPr/>
        </p:nvPicPr>
        <p:blipFill>
          <a:blip r:embed="rId5"/>
          <a:stretch>
            <a:fillRect/>
          </a:stretch>
        </p:blipFill>
        <p:spPr>
          <a:xfrm rot="1078259">
            <a:off x="3082556" y="3875455"/>
            <a:ext cx="381000" cy="241300"/>
          </a:xfrm>
          <a:prstGeom prst="rect">
            <a:avLst/>
          </a:prstGeom>
        </p:spPr>
      </p:pic>
      <p:pic>
        <p:nvPicPr>
          <p:cNvPr id="18" name="Picture 17" descr="prison wall.gif"/>
          <p:cNvPicPr>
            <a:picLocks noChangeAspect="1"/>
          </p:cNvPicPr>
          <p:nvPr/>
        </p:nvPicPr>
        <p:blipFill>
          <a:blip r:embed="rId5"/>
          <a:stretch>
            <a:fillRect/>
          </a:stretch>
        </p:blipFill>
        <p:spPr>
          <a:xfrm rot="332270">
            <a:off x="3368308" y="3946893"/>
            <a:ext cx="381000" cy="241300"/>
          </a:xfrm>
          <a:prstGeom prst="rect">
            <a:avLst/>
          </a:prstGeom>
        </p:spPr>
      </p:pic>
      <p:pic>
        <p:nvPicPr>
          <p:cNvPr id="19" name="Picture 18" descr="prison wall.gif"/>
          <p:cNvPicPr>
            <a:picLocks noChangeAspect="1"/>
          </p:cNvPicPr>
          <p:nvPr/>
        </p:nvPicPr>
        <p:blipFill>
          <a:blip r:embed="rId5"/>
          <a:stretch>
            <a:fillRect/>
          </a:stretch>
        </p:blipFill>
        <p:spPr>
          <a:xfrm rot="332270">
            <a:off x="3582622" y="4161207"/>
            <a:ext cx="381000" cy="241300"/>
          </a:xfrm>
          <a:prstGeom prst="rect">
            <a:avLst/>
          </a:prstGeom>
        </p:spPr>
      </p:pic>
      <p:pic>
        <p:nvPicPr>
          <p:cNvPr id="21" name="Picture 20" descr="window.gif"/>
          <p:cNvPicPr>
            <a:picLocks noChangeAspect="1"/>
          </p:cNvPicPr>
          <p:nvPr/>
        </p:nvPicPr>
        <p:blipFill>
          <a:blip r:embed="rId6"/>
          <a:stretch>
            <a:fillRect/>
          </a:stretch>
        </p:blipFill>
        <p:spPr>
          <a:xfrm>
            <a:off x="3000364" y="1428742"/>
            <a:ext cx="1000132" cy="1000132"/>
          </a:xfrm>
          <a:prstGeom prst="rect">
            <a:avLst/>
          </a:prstGeom>
        </p:spPr>
      </p:pic>
      <p:sp>
        <p:nvSpPr>
          <p:cNvPr id="23" name="Bevel 22"/>
          <p:cNvSpPr/>
          <p:nvPr/>
        </p:nvSpPr>
        <p:spPr>
          <a:xfrm>
            <a:off x="0" y="1142990"/>
            <a:ext cx="4143372" cy="142876"/>
          </a:xfrm>
          <a:prstGeom prst="bevel">
            <a:avLst/>
          </a:prstGeom>
          <a:blipFill dpi="0" rotWithShape="1">
            <a:blip r:embed="rId3">
              <a:alphaModFix amt="5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Triangle 23"/>
          <p:cNvSpPr/>
          <p:nvPr/>
        </p:nvSpPr>
        <p:spPr>
          <a:xfrm flipV="1">
            <a:off x="1214414" y="1285866"/>
            <a:ext cx="428628" cy="571504"/>
          </a:xfrm>
          <a:prstGeom prst="rtTriangle">
            <a:avLst/>
          </a:prstGeom>
          <a:blipFill dpi="0" rotWithShape="1">
            <a:blip r:embed="rId3">
              <a:alphaModFix amt="4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ight Triangle 24"/>
          <p:cNvSpPr/>
          <p:nvPr/>
        </p:nvSpPr>
        <p:spPr>
          <a:xfrm flipH="1" flipV="1">
            <a:off x="2500298" y="1285866"/>
            <a:ext cx="428628" cy="571504"/>
          </a:xfrm>
          <a:prstGeom prst="rtTriangle">
            <a:avLst/>
          </a:prstGeom>
          <a:blipFill dpi="0" rotWithShape="1">
            <a:blip r:embed="rId3">
              <a:alphaModFix amt="4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4286248" y="928676"/>
            <a:ext cx="4714908" cy="1815882"/>
          </a:xfrm>
          <a:prstGeom prst="rect">
            <a:avLst/>
          </a:prstGeom>
          <a:noFill/>
        </p:spPr>
        <p:txBody>
          <a:bodyPr wrap="square" rtlCol="0">
            <a:spAutoFit/>
          </a:bodyPr>
          <a:lstStyle/>
          <a:p>
            <a:pPr algn="ctr"/>
            <a:r>
              <a:rPr lang="en-CA" sz="1600" dirty="0" smtClean="0">
                <a:solidFill>
                  <a:schemeClr val="bg1"/>
                </a:solidFill>
                <a:latin typeface="Times New Roman" pitchFamily="18" charset="0"/>
                <a:cs typeface="Times New Roman" pitchFamily="18" charset="0"/>
              </a:rPr>
              <a:t>Curious about the old stuff which tells who we are, and what we’ve done since 1868? A series of </a:t>
            </a:r>
            <a:r>
              <a:rPr lang="en-CA" sz="1600" dirty="0" smtClean="0">
                <a:solidFill>
                  <a:schemeClr val="bg1"/>
                </a:solidFill>
                <a:latin typeface="Times New Roman" pitchFamily="18" charset="0"/>
                <a:cs typeface="Times New Roman" pitchFamily="18" charset="0"/>
              </a:rPr>
              <a:t>podcasts </a:t>
            </a:r>
            <a:r>
              <a:rPr lang="en-CA" sz="1600" dirty="0" smtClean="0">
                <a:solidFill>
                  <a:schemeClr val="bg1"/>
                </a:solidFill>
                <a:latin typeface="Times New Roman" pitchFamily="18" charset="0"/>
                <a:cs typeface="Times New Roman" pitchFamily="18" charset="0"/>
              </a:rPr>
              <a:t>will delve into the fascinating (&amp; sometimes </a:t>
            </a:r>
            <a:r>
              <a:rPr lang="en-CA" sz="1600" i="1" dirty="0" smtClean="0">
                <a:solidFill>
                  <a:schemeClr val="bg1"/>
                </a:solidFill>
                <a:latin typeface="Times New Roman" pitchFamily="18" charset="0"/>
                <a:cs typeface="Times New Roman" pitchFamily="18" charset="0"/>
              </a:rPr>
              <a:t>unbelievable</a:t>
            </a:r>
            <a:r>
              <a:rPr lang="en-CA" sz="1600" dirty="0" smtClean="0">
                <a:solidFill>
                  <a:schemeClr val="bg1"/>
                </a:solidFill>
                <a:latin typeface="Times New Roman" pitchFamily="18" charset="0"/>
                <a:cs typeface="Times New Roman" pitchFamily="18" charset="0"/>
              </a:rPr>
              <a:t>) stories of the RASC, based on the surviving artifacts, the members who made and used them, and what we’re learned—and haven’t learned—about doing citizen science.</a:t>
            </a:r>
            <a:endParaRPr lang="en-CA" sz="1600" dirty="0">
              <a:solidFill>
                <a:schemeClr val="bg1"/>
              </a:solidFill>
              <a:latin typeface="Times New Roman" pitchFamily="18" charset="0"/>
              <a:cs typeface="Times New Roman" pitchFamily="18" charset="0"/>
            </a:endParaRPr>
          </a:p>
        </p:txBody>
      </p:sp>
      <p:sp>
        <p:nvSpPr>
          <p:cNvPr id="27" name="Bevel 26"/>
          <p:cNvSpPr/>
          <p:nvPr/>
        </p:nvSpPr>
        <p:spPr>
          <a:xfrm>
            <a:off x="0" y="5000624"/>
            <a:ext cx="4143372" cy="142876"/>
          </a:xfrm>
          <a:prstGeom prst="bevel">
            <a:avLst/>
          </a:prstGeom>
          <a:blipFill dpi="0" rotWithShape="1">
            <a:blip r:embed="rId3">
              <a:alphaModFix amt="19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doorway.gif"/>
          <p:cNvPicPr>
            <a:picLocks noChangeAspect="1"/>
          </p:cNvPicPr>
          <p:nvPr/>
        </p:nvPicPr>
        <p:blipFill>
          <a:blip r:embed="rId7"/>
          <a:stretch>
            <a:fillRect/>
          </a:stretch>
        </p:blipFill>
        <p:spPr>
          <a:xfrm>
            <a:off x="1214414" y="1000114"/>
            <a:ext cx="1785950" cy="4207737"/>
          </a:xfrm>
          <a:prstGeom prst="rect">
            <a:avLst/>
          </a:prstGeom>
          <a:scene3d>
            <a:camera prst="perspectiveAbove"/>
            <a:lightRig rig="threePt" dir="t"/>
          </a:scene3d>
        </p:spPr>
      </p:pic>
      <p:sp>
        <p:nvSpPr>
          <p:cNvPr id="28" name="Bevel 27"/>
          <p:cNvSpPr/>
          <p:nvPr/>
        </p:nvSpPr>
        <p:spPr>
          <a:xfrm>
            <a:off x="152400" y="5153024"/>
            <a:ext cx="4143372" cy="142876"/>
          </a:xfrm>
          <a:prstGeom prst="bevel">
            <a:avLst/>
          </a:prstGeom>
          <a:blipFill dpi="0" rotWithShape="1">
            <a:blip r:embed="rId3">
              <a:alphaModFix amt="19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Bevel 13"/>
          <p:cNvSpPr/>
          <p:nvPr/>
        </p:nvSpPr>
        <p:spPr>
          <a:xfrm>
            <a:off x="2928926" y="1142990"/>
            <a:ext cx="1214414" cy="4000510"/>
          </a:xfrm>
          <a:prstGeom prst="bevel">
            <a:avLst/>
          </a:prstGeom>
          <a:blipFill dpi="0" rotWithShape="1">
            <a:blip r:embed="rId3">
              <a:alphaModFix amt="5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2" name="Picture 21" descr="Hubble UDF.jpg"/>
          <p:cNvPicPr>
            <a:picLocks noChangeAspect="1"/>
          </p:cNvPicPr>
          <p:nvPr/>
        </p:nvPicPr>
        <p:blipFill>
          <a:blip r:embed="rId8" cstate="print"/>
          <a:stretch>
            <a:fillRect/>
          </a:stretch>
        </p:blipFill>
        <p:spPr>
          <a:xfrm>
            <a:off x="3214678" y="1643056"/>
            <a:ext cx="571504" cy="600216"/>
          </a:xfrm>
          <a:prstGeom prst="ellipse">
            <a:avLst/>
          </a:prstGeom>
          <a:ln>
            <a:noFill/>
          </a:ln>
          <a:effectLst>
            <a:softEdge rad="112500"/>
          </a:effectLst>
        </p:spPr>
      </p:pic>
      <p:sp>
        <p:nvSpPr>
          <p:cNvPr id="29" name="TextBox 28"/>
          <p:cNvSpPr txBox="1"/>
          <p:nvPr/>
        </p:nvSpPr>
        <p:spPr>
          <a:xfrm>
            <a:off x="1071538" y="1142990"/>
            <a:ext cx="2000264" cy="214314"/>
          </a:xfrm>
          <a:custGeom>
            <a:avLst/>
            <a:gdLst>
              <a:gd name="connsiteX0" fmla="*/ 0 w 2000264"/>
              <a:gd name="connsiteY0" fmla="*/ 0 h 323165"/>
              <a:gd name="connsiteX1" fmla="*/ 2000264 w 2000264"/>
              <a:gd name="connsiteY1" fmla="*/ 0 h 323165"/>
              <a:gd name="connsiteX2" fmla="*/ 2000264 w 2000264"/>
              <a:gd name="connsiteY2" fmla="*/ 323165 h 323165"/>
              <a:gd name="connsiteX3" fmla="*/ 0 w 2000264"/>
              <a:gd name="connsiteY3" fmla="*/ 323165 h 323165"/>
              <a:gd name="connsiteX4" fmla="*/ 0 w 2000264"/>
              <a:gd name="connsiteY4" fmla="*/ 0 h 323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323165">
                <a:moveTo>
                  <a:pt x="0" y="0"/>
                </a:moveTo>
                <a:lnTo>
                  <a:pt x="2000264" y="0"/>
                </a:lnTo>
                <a:lnTo>
                  <a:pt x="2000264" y="323165"/>
                </a:lnTo>
                <a:lnTo>
                  <a:pt x="0" y="323165"/>
                </a:lnTo>
                <a:lnTo>
                  <a:pt x="0" y="0"/>
                </a:lnTo>
                <a:close/>
              </a:path>
            </a:pathLst>
          </a:custGeom>
          <a:noFill/>
        </p:spPr>
        <p:txBody>
          <a:bodyPr wrap="square" rtlCol="0">
            <a:prstTxWarp prst="textDeflateBottom">
              <a:avLst/>
            </a:prstTxWarp>
            <a:spAutoFit/>
          </a:bodyPr>
          <a:lstStyle/>
          <a:p>
            <a:pPr algn="ctr"/>
            <a:r>
              <a:rPr lang="en-CA" sz="15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RASC </a:t>
            </a:r>
            <a:r>
              <a:rPr lang="en-CA" sz="1500" b="1" cap="small"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Archives</a:t>
            </a:r>
            <a:endParaRPr lang="en-CA" sz="1500" b="1" cap="small"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TextBox 29"/>
          <p:cNvSpPr txBox="1"/>
          <p:nvPr/>
        </p:nvSpPr>
        <p:spPr>
          <a:xfrm>
            <a:off x="1643042" y="4357700"/>
            <a:ext cx="1000132" cy="338554"/>
          </a:xfrm>
          <a:prstGeom prst="rect">
            <a:avLst/>
          </a:prstGeom>
          <a:noFill/>
        </p:spPr>
        <p:txBody>
          <a:bodyPr wrap="square" rtlCol="0">
            <a:spAutoFit/>
          </a:bodyPr>
          <a:lstStyle/>
          <a:p>
            <a:pPr algn="ctr"/>
            <a:r>
              <a:rPr lang="en-CA" sz="1600" b="1" cap="small" dirty="0" smtClean="0">
                <a:effectLst>
                  <a:outerShdw blurRad="38100" dist="38100" dir="2700000" algn="tl">
                    <a:srgbClr val="000000">
                      <a:alpha val="43137"/>
                    </a:srgbClr>
                  </a:outerShdw>
                </a:effectLst>
                <a:latin typeface="Times New Roman" pitchFamily="18" charset="0"/>
                <a:cs typeface="Times New Roman" pitchFamily="18" charset="0"/>
              </a:rPr>
              <a:t>vault</a:t>
            </a:r>
            <a:endParaRPr lang="en-CA" sz="1600" b="1" cap="small"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Box 30"/>
          <p:cNvSpPr txBox="1"/>
          <p:nvPr/>
        </p:nvSpPr>
        <p:spPr>
          <a:xfrm>
            <a:off x="4357686" y="2793546"/>
            <a:ext cx="4572064" cy="1492716"/>
          </a:xfrm>
          <a:prstGeom prst="rect">
            <a:avLst/>
          </a:prstGeom>
          <a:noFill/>
        </p:spPr>
        <p:txBody>
          <a:bodyPr wrap="square" rtlCol="0">
            <a:spAutoFit/>
          </a:bodyPr>
          <a:lstStyle/>
          <a:p>
            <a:pPr>
              <a:buFont typeface="Wingdings" pitchFamily="2" charset="2"/>
              <a:buChar char="Ø"/>
            </a:pPr>
            <a:r>
              <a:rPr lang="en-CA" sz="1300" dirty="0" smtClean="0">
                <a:solidFill>
                  <a:schemeClr val="bg1"/>
                </a:solidFill>
                <a:latin typeface="Times New Roman" pitchFamily="18" charset="0"/>
                <a:cs typeface="Times New Roman" pitchFamily="18" charset="0"/>
              </a:rPr>
              <a:t>  episodes throughout 2018, with a new episode released each month</a:t>
            </a:r>
          </a:p>
          <a:p>
            <a:pPr>
              <a:buFont typeface="Wingdings" pitchFamily="2" charset="2"/>
              <a:buChar char="Ø"/>
            </a:pPr>
            <a:r>
              <a:rPr lang="en-CA" sz="1300" dirty="0" smtClean="0">
                <a:solidFill>
                  <a:schemeClr val="bg1"/>
                </a:solidFill>
                <a:latin typeface="Times New Roman" pitchFamily="18" charset="0"/>
                <a:cs typeface="Times New Roman" pitchFamily="18" charset="0"/>
              </a:rPr>
              <a:t>  </a:t>
            </a:r>
            <a:r>
              <a:rPr lang="en-CA" sz="1300" dirty="0" smtClean="0">
                <a:solidFill>
                  <a:schemeClr val="bg1"/>
                </a:solidFill>
                <a:latin typeface="Times New Roman" pitchFamily="18" charset="0"/>
                <a:cs typeface="Times New Roman" pitchFamily="18" charset="0"/>
              </a:rPr>
              <a:t>images of rare </a:t>
            </a:r>
            <a:r>
              <a:rPr lang="en-CA" sz="1300" dirty="0" smtClean="0">
                <a:solidFill>
                  <a:schemeClr val="bg1"/>
                </a:solidFill>
                <a:latin typeface="Times New Roman" pitchFamily="18" charset="0"/>
                <a:cs typeface="Times New Roman" pitchFamily="18" charset="0"/>
              </a:rPr>
              <a:t>RASC artifacts and documents </a:t>
            </a:r>
            <a:r>
              <a:rPr lang="en-CA" sz="1300" dirty="0" smtClean="0">
                <a:solidFill>
                  <a:schemeClr val="bg1"/>
                </a:solidFill>
                <a:latin typeface="Times New Roman" pitchFamily="18" charset="0"/>
                <a:cs typeface="Times New Roman" pitchFamily="18" charset="0"/>
              </a:rPr>
              <a:t>illustrating the podcasts will </a:t>
            </a:r>
            <a:r>
              <a:rPr lang="en-CA" sz="1300" dirty="0" smtClean="0">
                <a:solidFill>
                  <a:schemeClr val="bg1"/>
                </a:solidFill>
                <a:latin typeface="Times New Roman" pitchFamily="18" charset="0"/>
                <a:cs typeface="Times New Roman" pitchFamily="18" charset="0"/>
              </a:rPr>
              <a:t>be </a:t>
            </a:r>
            <a:r>
              <a:rPr lang="en-CA" sz="1300" dirty="0" smtClean="0">
                <a:solidFill>
                  <a:schemeClr val="bg1"/>
                </a:solidFill>
                <a:latin typeface="Times New Roman" pitchFamily="18" charset="0"/>
                <a:cs typeface="Times New Roman" pitchFamily="18" charset="0"/>
              </a:rPr>
              <a:t>on th</a:t>
            </a:r>
            <a:r>
              <a:rPr lang="en-CA" sz="1300" dirty="0" smtClean="0">
                <a:solidFill>
                  <a:schemeClr val="bg1"/>
                </a:solidFill>
                <a:latin typeface="Times New Roman" pitchFamily="18" charset="0"/>
                <a:cs typeface="Times New Roman" pitchFamily="18" charset="0"/>
              </a:rPr>
              <a:t>e website, with  associated resources</a:t>
            </a:r>
            <a:endParaRPr lang="en-CA" sz="1300" dirty="0" smtClean="0">
              <a:solidFill>
                <a:schemeClr val="bg1"/>
              </a:solidFill>
              <a:latin typeface="Times New Roman" pitchFamily="18" charset="0"/>
              <a:cs typeface="Times New Roman" pitchFamily="18" charset="0"/>
            </a:endParaRPr>
          </a:p>
          <a:p>
            <a:pPr>
              <a:buFont typeface="Wingdings" pitchFamily="2" charset="2"/>
              <a:buChar char="Ø"/>
            </a:pPr>
            <a:r>
              <a:rPr lang="en-CA" sz="1300" dirty="0" smtClean="0">
                <a:solidFill>
                  <a:schemeClr val="bg1"/>
                </a:solidFill>
                <a:latin typeface="Times New Roman" pitchFamily="18" charset="0"/>
                <a:cs typeface="Times New Roman" pitchFamily="18" charset="0"/>
              </a:rPr>
              <a:t> learn, among other things, about how the RASC almost didn’t happen, and how some of the original founding documents disappeared, and then “miraculously” reappeared</a:t>
            </a:r>
            <a:endParaRPr lang="en-CA" sz="1300" dirty="0">
              <a:solidFill>
                <a:schemeClr val="bg1"/>
              </a:solidFill>
              <a:latin typeface="Times New Roman" pitchFamily="18" charset="0"/>
              <a:cs typeface="Times New Roman" pitchFamily="18" charset="0"/>
            </a:endParaRPr>
          </a:p>
        </p:txBody>
      </p:sp>
      <p:sp>
        <p:nvSpPr>
          <p:cNvPr id="32" name="TextBox 31"/>
          <p:cNvSpPr txBox="1"/>
          <p:nvPr/>
        </p:nvSpPr>
        <p:spPr>
          <a:xfrm>
            <a:off x="4286216" y="4429138"/>
            <a:ext cx="4857784" cy="30777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Project leads—R.A. Rosenfeld &amp; Heather Laird</a:t>
            </a:r>
            <a:endParaRPr lang="en-CA" sz="1400" dirty="0">
              <a:solidFill>
                <a:schemeClr val="bg1"/>
              </a:solidFill>
              <a:latin typeface="Times New Roman" pitchFamily="18" charset="0"/>
              <a:cs typeface="Times New Roman" pitchFamily="18" charset="0"/>
            </a:endParaRPr>
          </a:p>
        </p:txBody>
      </p:sp>
      <p:pic>
        <p:nvPicPr>
          <p:cNvPr id="33" name="Picture 32" descr="cat 1.gif"/>
          <p:cNvPicPr>
            <a:picLocks noChangeAspect="1"/>
          </p:cNvPicPr>
          <p:nvPr/>
        </p:nvPicPr>
        <p:blipFill>
          <a:blip r:embed="rId9"/>
          <a:stretch>
            <a:fillRect/>
          </a:stretch>
        </p:blipFill>
        <p:spPr>
          <a:xfrm>
            <a:off x="2786050" y="4438019"/>
            <a:ext cx="873120" cy="705481"/>
          </a:xfrm>
          <a:prstGeom prst="rect">
            <a:avLst/>
          </a:prstGeom>
        </p:spPr>
      </p:pic>
      <p:pic>
        <p:nvPicPr>
          <p:cNvPr id="35" name="Picture 34" descr="Hedgehog 1.gif"/>
          <p:cNvPicPr>
            <a:picLocks noChangeAspect="1"/>
          </p:cNvPicPr>
          <p:nvPr/>
        </p:nvPicPr>
        <p:blipFill>
          <a:blip r:embed="rId10"/>
          <a:stretch>
            <a:fillRect/>
          </a:stretch>
        </p:blipFill>
        <p:spPr>
          <a:xfrm>
            <a:off x="3571868" y="4786328"/>
            <a:ext cx="397640" cy="357172"/>
          </a:xfrm>
          <a:prstGeom prst="rect">
            <a:avLst/>
          </a:prstGeom>
        </p:spPr>
      </p:pic>
      <p:sp>
        <p:nvSpPr>
          <p:cNvPr id="36" name="TextBox 35"/>
          <p:cNvSpPr txBox="1"/>
          <p:nvPr/>
        </p:nvSpPr>
        <p:spPr>
          <a:xfrm>
            <a:off x="4929190" y="4786328"/>
            <a:ext cx="342900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ppt_x-.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
                                        </p:tgtEl>
                                      </p:cBhvr>
                                    </p:animEffect>
                                  </p:childTnLst>
                                </p:cTn>
                              </p:par>
                              <p:par>
                                <p:cTn id="10" presetID="26" presetClass="entr" presetSubtype="0" fill="hold" nodeType="withEffect">
                                  <p:stCondLst>
                                    <p:cond delay="50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80">
                                          <p:stCondLst>
                                            <p:cond delay="0"/>
                                          </p:stCondLst>
                                        </p:cTn>
                                        <p:tgtEl>
                                          <p:spTgt spid="35"/>
                                        </p:tgtEl>
                                      </p:cBhvr>
                                    </p:animEffect>
                                    <p:anim calcmode="lin" valueType="num">
                                      <p:cBhvr>
                                        <p:cTn id="1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8" dur="26">
                                          <p:stCondLst>
                                            <p:cond delay="650"/>
                                          </p:stCondLst>
                                        </p:cTn>
                                        <p:tgtEl>
                                          <p:spTgt spid="35"/>
                                        </p:tgtEl>
                                      </p:cBhvr>
                                      <p:to x="100000" y="60000"/>
                                    </p:animScale>
                                    <p:animScale>
                                      <p:cBhvr>
                                        <p:cTn id="19" dur="166" decel="50000">
                                          <p:stCondLst>
                                            <p:cond delay="676"/>
                                          </p:stCondLst>
                                        </p:cTn>
                                        <p:tgtEl>
                                          <p:spTgt spid="35"/>
                                        </p:tgtEl>
                                      </p:cBhvr>
                                      <p:to x="100000" y="100000"/>
                                    </p:animScale>
                                    <p:animScale>
                                      <p:cBhvr>
                                        <p:cTn id="20" dur="26">
                                          <p:stCondLst>
                                            <p:cond delay="1312"/>
                                          </p:stCondLst>
                                        </p:cTn>
                                        <p:tgtEl>
                                          <p:spTgt spid="35"/>
                                        </p:tgtEl>
                                      </p:cBhvr>
                                      <p:to x="100000" y="80000"/>
                                    </p:animScale>
                                    <p:animScale>
                                      <p:cBhvr>
                                        <p:cTn id="21" dur="166" decel="50000">
                                          <p:stCondLst>
                                            <p:cond delay="1338"/>
                                          </p:stCondLst>
                                        </p:cTn>
                                        <p:tgtEl>
                                          <p:spTgt spid="35"/>
                                        </p:tgtEl>
                                      </p:cBhvr>
                                      <p:to x="100000" y="100000"/>
                                    </p:animScale>
                                    <p:animScale>
                                      <p:cBhvr>
                                        <p:cTn id="22" dur="26">
                                          <p:stCondLst>
                                            <p:cond delay="1642"/>
                                          </p:stCondLst>
                                        </p:cTn>
                                        <p:tgtEl>
                                          <p:spTgt spid="35"/>
                                        </p:tgtEl>
                                      </p:cBhvr>
                                      <p:to x="100000" y="90000"/>
                                    </p:animScale>
                                    <p:animScale>
                                      <p:cBhvr>
                                        <p:cTn id="23" dur="166" decel="50000">
                                          <p:stCondLst>
                                            <p:cond delay="1668"/>
                                          </p:stCondLst>
                                        </p:cTn>
                                        <p:tgtEl>
                                          <p:spTgt spid="35"/>
                                        </p:tgtEl>
                                      </p:cBhvr>
                                      <p:to x="100000" y="100000"/>
                                    </p:animScale>
                                    <p:animScale>
                                      <p:cBhvr>
                                        <p:cTn id="24" dur="26">
                                          <p:stCondLst>
                                            <p:cond delay="1808"/>
                                          </p:stCondLst>
                                        </p:cTn>
                                        <p:tgtEl>
                                          <p:spTgt spid="35"/>
                                        </p:tgtEl>
                                      </p:cBhvr>
                                      <p:to x="100000" y="95000"/>
                                    </p:animScale>
                                    <p:animScale>
                                      <p:cBhvr>
                                        <p:cTn id="25"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4" name="TextBox 3"/>
          <p:cNvSpPr txBox="1"/>
          <p:nvPr/>
        </p:nvSpPr>
        <p:spPr>
          <a:xfrm>
            <a:off x="0" y="0"/>
            <a:ext cx="9144000" cy="523220"/>
          </a:xfrm>
          <a:prstGeom prst="rect">
            <a:avLst/>
          </a:prstGeom>
          <a:noFill/>
        </p:spPr>
        <p:txBody>
          <a:bodyPr wrap="square" rtlCol="0">
            <a:spAutoFit/>
          </a:bodyPr>
          <a:lstStyle/>
          <a:p>
            <a:pPr algn="ctr"/>
            <a:r>
              <a:rPr lang="en-CA" sz="2800" dirty="0" smtClean="0">
                <a:solidFill>
                  <a:schemeClr val="bg1"/>
                </a:solidFill>
                <a:latin typeface="Times New Roman" pitchFamily="18" charset="0"/>
                <a:cs typeface="Times New Roman" pitchFamily="18" charset="0"/>
              </a:rPr>
              <a:t>Canada Observes</a:t>
            </a:r>
            <a:endParaRPr lang="en-CA" sz="2800" dirty="0">
              <a:solidFill>
                <a:schemeClr val="bg1"/>
              </a:solidFill>
              <a:latin typeface="Times New Roman" pitchFamily="18" charset="0"/>
              <a:cs typeface="Times New Roman" pitchFamily="18" charset="0"/>
            </a:endParaRPr>
          </a:p>
        </p:txBody>
      </p:sp>
      <p:pic>
        <p:nvPicPr>
          <p:cNvPr id="5" name="Picture 4" descr="RASC Mosaic 2.gif"/>
          <p:cNvPicPr>
            <a:picLocks noChangeAspect="1"/>
          </p:cNvPicPr>
          <p:nvPr/>
        </p:nvPicPr>
        <p:blipFill>
          <a:blip r:embed="rId3"/>
          <a:stretch>
            <a:fillRect/>
          </a:stretch>
        </p:blipFill>
        <p:spPr>
          <a:xfrm>
            <a:off x="142845" y="2734954"/>
            <a:ext cx="2286016" cy="2289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Moon mosaic.jpg"/>
          <p:cNvPicPr>
            <a:picLocks noChangeAspect="1"/>
          </p:cNvPicPr>
          <p:nvPr/>
        </p:nvPicPr>
        <p:blipFill>
          <a:blip r:embed="rId4"/>
          <a:stretch>
            <a:fillRect/>
          </a:stretch>
        </p:blipFill>
        <p:spPr>
          <a:xfrm>
            <a:off x="6572250" y="2571750"/>
            <a:ext cx="2571750" cy="2571750"/>
          </a:xfrm>
          <a:prstGeom prst="ellipse">
            <a:avLst/>
          </a:prstGeom>
          <a:ln>
            <a:noFill/>
          </a:ln>
          <a:effectLst>
            <a:softEdge rad="112500"/>
          </a:effectLst>
        </p:spPr>
      </p:pic>
      <p:sp>
        <p:nvSpPr>
          <p:cNvPr id="7" name="TextBox 6"/>
          <p:cNvSpPr txBox="1"/>
          <p:nvPr/>
        </p:nvSpPr>
        <p:spPr>
          <a:xfrm>
            <a:off x="2071670" y="500048"/>
            <a:ext cx="5000660" cy="3293209"/>
          </a:xfrm>
          <a:prstGeom prst="rect">
            <a:avLst/>
          </a:prstGeom>
          <a:noFill/>
        </p:spPr>
        <p:txBody>
          <a:bodyPr wrap="square" rtlCol="0">
            <a:spAutoFit/>
          </a:bodyPr>
          <a:lstStyle/>
          <a:p>
            <a:pPr algn="ctr"/>
            <a:r>
              <a:rPr lang="en-CA" sz="1600" dirty="0" smtClean="0">
                <a:solidFill>
                  <a:schemeClr val="bg1"/>
                </a:solidFill>
                <a:latin typeface="Times New Roman" pitchFamily="18" charset="0"/>
                <a:cs typeface="Times New Roman" pitchFamily="18" charset="0"/>
              </a:rPr>
              <a:t>At its best, the RASC is about collaboration, and cooperation. What better way to express that spirit, than to take part on the occasion of our sesquicentennial in the biggest RASC </a:t>
            </a:r>
            <a:r>
              <a:rPr lang="en-CA" sz="1600" dirty="0" err="1" smtClean="0">
                <a:solidFill>
                  <a:schemeClr val="bg1"/>
                </a:solidFill>
                <a:latin typeface="Times New Roman" pitchFamily="18" charset="0"/>
                <a:cs typeface="Times New Roman" pitchFamily="18" charset="0"/>
              </a:rPr>
              <a:t>selfie</a:t>
            </a:r>
            <a:r>
              <a:rPr lang="en-CA" sz="1600" dirty="0" smtClean="0">
                <a:solidFill>
                  <a:schemeClr val="bg1"/>
                </a:solidFill>
                <a:latin typeface="Times New Roman" pitchFamily="18" charset="0"/>
                <a:cs typeface="Times New Roman" pitchFamily="18" charset="0"/>
              </a:rPr>
              <a:t> ever! Images taken of Centres doing what they do best will be combined in a mosaic version of a RASC symbol to express the vitality of Centres’ EPO across the country, </a:t>
            </a:r>
            <a:r>
              <a:rPr lang="en-CA" sz="1600" i="1" dirty="0" smtClean="0">
                <a:solidFill>
                  <a:schemeClr val="bg1"/>
                </a:solidFill>
                <a:latin typeface="Times New Roman" pitchFamily="18" charset="0"/>
                <a:cs typeface="Times New Roman" pitchFamily="18" charset="0"/>
              </a:rPr>
              <a:t>and</a:t>
            </a:r>
            <a:r>
              <a:rPr lang="en-CA" sz="1600" dirty="0" smtClean="0">
                <a:solidFill>
                  <a:schemeClr val="bg1"/>
                </a:solidFill>
                <a:latin typeface="Times New Roman" pitchFamily="18" charset="0"/>
                <a:cs typeface="Times New Roman" pitchFamily="18" charset="0"/>
              </a:rPr>
              <a:t> that nationally the RASC is an effective and diverse unity made up of </a:t>
            </a:r>
            <a:r>
              <a:rPr lang="en-CA" sz="1600" i="1" dirty="0" smtClean="0">
                <a:solidFill>
                  <a:schemeClr val="bg1"/>
                </a:solidFill>
                <a:latin typeface="Times New Roman" pitchFamily="18" charset="0"/>
                <a:cs typeface="Times New Roman" pitchFamily="18" charset="0"/>
              </a:rPr>
              <a:t>all</a:t>
            </a:r>
            <a:r>
              <a:rPr lang="en-CA" sz="1600" dirty="0" smtClean="0">
                <a:solidFill>
                  <a:schemeClr val="bg1"/>
                </a:solidFill>
                <a:latin typeface="Times New Roman" pitchFamily="18" charset="0"/>
                <a:cs typeface="Times New Roman" pitchFamily="18" charset="0"/>
              </a:rPr>
              <a:t> of us. This project also envisions creating a mosaic image of an astronomical object  made up of RASC members’ sketches and photographs of that celestial object or phenomenon—</a:t>
            </a:r>
          </a:p>
          <a:p>
            <a:pPr algn="ctr"/>
            <a:r>
              <a:rPr lang="en-CA" sz="1600" dirty="0" smtClean="0">
                <a:solidFill>
                  <a:schemeClr val="bg1"/>
                </a:solidFill>
                <a:latin typeface="Times New Roman" pitchFamily="18" charset="0"/>
                <a:cs typeface="Times New Roman" pitchFamily="18" charset="0"/>
              </a:rPr>
              <a:t>we are, after all, about observing the </a:t>
            </a:r>
          </a:p>
          <a:p>
            <a:pPr algn="ctr"/>
            <a:r>
              <a:rPr lang="en-CA" sz="1600" dirty="0" smtClean="0">
                <a:solidFill>
                  <a:schemeClr val="bg1"/>
                </a:solidFill>
                <a:latin typeface="Times New Roman" pitchFamily="18" charset="0"/>
                <a:cs typeface="Times New Roman" pitchFamily="18" charset="0"/>
              </a:rPr>
              <a:t>universe around us.</a:t>
            </a:r>
            <a:endParaRPr lang="en-CA" sz="1600" dirty="0">
              <a:solidFill>
                <a:schemeClr val="bg1"/>
              </a:solidFill>
              <a:latin typeface="Times New Roman" pitchFamily="18" charset="0"/>
              <a:cs typeface="Times New Roman" pitchFamily="18" charset="0"/>
            </a:endParaRPr>
          </a:p>
        </p:txBody>
      </p:sp>
      <p:sp>
        <p:nvSpPr>
          <p:cNvPr id="8" name="TextBox 7"/>
          <p:cNvSpPr txBox="1"/>
          <p:nvPr/>
        </p:nvSpPr>
        <p:spPr>
          <a:xfrm>
            <a:off x="2571736" y="3714758"/>
            <a:ext cx="4071966" cy="1077218"/>
          </a:xfrm>
          <a:prstGeom prst="rect">
            <a:avLst/>
          </a:prstGeom>
          <a:noFill/>
        </p:spPr>
        <p:txBody>
          <a:bodyPr wrap="square" rtlCol="0">
            <a:spAutoFit/>
          </a:bodyPr>
          <a:lstStyle/>
          <a:p>
            <a:pPr algn="ctr"/>
            <a:r>
              <a:rPr lang="en-CA" sz="1600" dirty="0" smtClean="0">
                <a:solidFill>
                  <a:schemeClr val="bg1"/>
                </a:solidFill>
                <a:latin typeface="Times New Roman" pitchFamily="18" charset="0"/>
                <a:cs typeface="Times New Roman" pitchFamily="18" charset="0"/>
              </a:rPr>
              <a:t>Both mosaics will be made available in two professionally designed banners, the files of which can be downloaded by Centres and members for display.</a:t>
            </a:r>
            <a:endParaRPr lang="en-CA" sz="1600" dirty="0">
              <a:solidFill>
                <a:schemeClr val="bg1"/>
              </a:solidFill>
              <a:latin typeface="Times New Roman" pitchFamily="18" charset="0"/>
              <a:cs typeface="Times New Roman" pitchFamily="18" charset="0"/>
            </a:endParaRPr>
          </a:p>
        </p:txBody>
      </p:sp>
      <p:sp>
        <p:nvSpPr>
          <p:cNvPr id="9" name="TextBox 8"/>
          <p:cNvSpPr txBox="1"/>
          <p:nvPr/>
        </p:nvSpPr>
        <p:spPr>
          <a:xfrm>
            <a:off x="71406" y="4835723"/>
            <a:ext cx="9072594" cy="30777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Project leads—June MacDonald &amp; Heather Laird</a:t>
            </a:r>
            <a:endParaRPr lang="en-CA" sz="1400" dirty="0">
              <a:solidFill>
                <a:schemeClr val="bg1"/>
              </a:solidFill>
              <a:latin typeface="Times New Roman" pitchFamily="18" charset="0"/>
              <a:cs typeface="Times New Roman" pitchFamily="18" charset="0"/>
            </a:endParaRPr>
          </a:p>
        </p:txBody>
      </p:sp>
      <p:sp>
        <p:nvSpPr>
          <p:cNvPr id="10" name="TextBox 9"/>
          <p:cNvSpPr txBox="1"/>
          <p:nvPr/>
        </p:nvSpPr>
        <p:spPr>
          <a:xfrm rot="5400000">
            <a:off x="7283309" y="1425421"/>
            <a:ext cx="342900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5" name="TextBox 4"/>
          <p:cNvSpPr txBox="1"/>
          <p:nvPr/>
        </p:nvSpPr>
        <p:spPr>
          <a:xfrm>
            <a:off x="0" y="0"/>
            <a:ext cx="9144000" cy="430887"/>
          </a:xfrm>
          <a:prstGeom prst="rect">
            <a:avLst/>
          </a:prstGeom>
          <a:noFill/>
        </p:spPr>
        <p:txBody>
          <a:bodyPr wrap="square" rtlCol="0">
            <a:spAutoFit/>
          </a:bodyPr>
          <a:lstStyle/>
          <a:p>
            <a:pPr algn="ctr"/>
            <a:r>
              <a:rPr lang="en-CA" sz="2200" dirty="0" smtClean="0">
                <a:solidFill>
                  <a:schemeClr val="bg1"/>
                </a:solidFill>
                <a:latin typeface="Times New Roman" pitchFamily="18" charset="0"/>
                <a:cs typeface="Times New Roman" pitchFamily="18" charset="0"/>
              </a:rPr>
              <a:t>Viewing the Moon across Time</a:t>
            </a:r>
            <a:endParaRPr lang="en-CA" sz="2200" dirty="0">
              <a:solidFill>
                <a:schemeClr val="bg1"/>
              </a:solidFill>
              <a:latin typeface="Times New Roman" pitchFamily="18" charset="0"/>
              <a:cs typeface="Times New Roman" pitchFamily="18" charset="0"/>
            </a:endParaRPr>
          </a:p>
        </p:txBody>
      </p:sp>
      <p:pic>
        <p:nvPicPr>
          <p:cNvPr id="6" name="Picture 5" descr="Eva Brook Mare crisium 1895.jpg"/>
          <p:cNvPicPr>
            <a:picLocks noChangeAspect="1"/>
          </p:cNvPicPr>
          <p:nvPr/>
        </p:nvPicPr>
        <p:blipFill>
          <a:blip r:embed="rId3"/>
          <a:stretch>
            <a:fillRect/>
          </a:stretch>
        </p:blipFill>
        <p:spPr>
          <a:xfrm>
            <a:off x="-32" y="3071816"/>
            <a:ext cx="2872352" cy="2071684"/>
          </a:xfrm>
          <a:prstGeom prst="rect">
            <a:avLst/>
          </a:prstGeom>
        </p:spPr>
      </p:pic>
      <p:pic>
        <p:nvPicPr>
          <p:cNvPr id="7" name="Picture 6" descr="Helen Stennett Clavius 1897.jpg"/>
          <p:cNvPicPr>
            <a:picLocks noChangeAspect="1"/>
          </p:cNvPicPr>
          <p:nvPr/>
        </p:nvPicPr>
        <p:blipFill>
          <a:blip r:embed="rId4"/>
          <a:stretch>
            <a:fillRect/>
          </a:stretch>
        </p:blipFill>
        <p:spPr>
          <a:xfrm>
            <a:off x="2857488" y="3071816"/>
            <a:ext cx="3052206" cy="2071684"/>
          </a:xfrm>
          <a:prstGeom prst="rect">
            <a:avLst/>
          </a:prstGeom>
        </p:spPr>
      </p:pic>
      <p:pic>
        <p:nvPicPr>
          <p:cNvPr id="8" name="Picture 7" descr="Lorne Jewett Ariadaeus Rill 1962.jpg"/>
          <p:cNvPicPr>
            <a:picLocks noChangeAspect="1"/>
          </p:cNvPicPr>
          <p:nvPr/>
        </p:nvPicPr>
        <p:blipFill>
          <a:blip r:embed="rId5" cstate="print"/>
          <a:stretch>
            <a:fillRect/>
          </a:stretch>
        </p:blipFill>
        <p:spPr>
          <a:xfrm>
            <a:off x="5830754" y="3071816"/>
            <a:ext cx="1741642" cy="2071684"/>
          </a:xfrm>
          <a:prstGeom prst="rect">
            <a:avLst/>
          </a:prstGeom>
        </p:spPr>
      </p:pic>
      <p:pic>
        <p:nvPicPr>
          <p:cNvPr id="9" name="Picture 8" descr="Aristillus_&amp;_Archimedes_region_with_Apollo_15_site_1978_November_7_a.jpg"/>
          <p:cNvPicPr>
            <a:picLocks noChangeAspect="1"/>
          </p:cNvPicPr>
          <p:nvPr/>
        </p:nvPicPr>
        <p:blipFill>
          <a:blip r:embed="rId6" cstate="print"/>
          <a:stretch>
            <a:fillRect/>
          </a:stretch>
        </p:blipFill>
        <p:spPr>
          <a:xfrm>
            <a:off x="7530848" y="3071816"/>
            <a:ext cx="1613152" cy="2071684"/>
          </a:xfrm>
          <a:prstGeom prst="rect">
            <a:avLst/>
          </a:prstGeom>
        </p:spPr>
      </p:pic>
      <p:sp>
        <p:nvSpPr>
          <p:cNvPr id="10" name="TextBox 9"/>
          <p:cNvSpPr txBox="1"/>
          <p:nvPr/>
        </p:nvSpPr>
        <p:spPr>
          <a:xfrm>
            <a:off x="1428728" y="500048"/>
            <a:ext cx="7715272" cy="738664"/>
          </a:xfrm>
          <a:prstGeom prst="rect">
            <a:avLst/>
          </a:prstGeom>
          <a:noFill/>
        </p:spPr>
        <p:txBody>
          <a:bodyPr wrap="square" rtlCol="0">
            <a:spAutoFit/>
          </a:bodyPr>
          <a:lstStyle/>
          <a:p>
            <a:r>
              <a:rPr lang="en-CA" sz="1400" dirty="0" smtClean="0">
                <a:solidFill>
                  <a:schemeClr val="bg1"/>
                </a:solidFill>
                <a:latin typeface="Times New Roman" pitchFamily="18" charset="0"/>
                <a:cs typeface="Times New Roman" pitchFamily="18" charset="0"/>
              </a:rPr>
              <a:t>Have you ever wondered what it would be like to observe with RASC members of the past? </a:t>
            </a:r>
            <a:r>
              <a:rPr lang="en-CA" sz="1400" b="1" i="1" dirty="0" smtClean="0">
                <a:solidFill>
                  <a:schemeClr val="bg1"/>
                </a:solidFill>
                <a:latin typeface="Times New Roman" pitchFamily="18" charset="0"/>
                <a:cs typeface="Times New Roman" pitchFamily="18" charset="0"/>
              </a:rPr>
              <a:t>Viewing the Moon across Time</a:t>
            </a:r>
            <a:r>
              <a:rPr lang="en-CA" sz="1400" dirty="0" smtClean="0">
                <a:solidFill>
                  <a:schemeClr val="bg1"/>
                </a:solidFill>
                <a:latin typeface="Times New Roman" pitchFamily="18" charset="0"/>
                <a:cs typeface="Times New Roman" pitchFamily="18" charset="0"/>
              </a:rPr>
              <a:t> provides an opportunity to creatively enjoy the flavour of past amateur astronomy, through active engagement with its materials. </a:t>
            </a:r>
            <a:endParaRPr lang="en-CA" sz="1400" dirty="0">
              <a:solidFill>
                <a:schemeClr val="bg1"/>
              </a:solidFill>
              <a:latin typeface="Times New Roman" pitchFamily="18" charset="0"/>
              <a:cs typeface="Times New Roman" pitchFamily="18" charset="0"/>
            </a:endParaRPr>
          </a:p>
        </p:txBody>
      </p:sp>
      <p:sp>
        <p:nvSpPr>
          <p:cNvPr id="11" name="TextBox 10"/>
          <p:cNvSpPr txBox="1"/>
          <p:nvPr/>
        </p:nvSpPr>
        <p:spPr>
          <a:xfrm>
            <a:off x="0" y="1142990"/>
            <a:ext cx="9144000" cy="1600438"/>
          </a:xfrm>
          <a:prstGeom prst="rect">
            <a:avLst/>
          </a:prstGeom>
          <a:noFill/>
        </p:spPr>
        <p:txBody>
          <a:bodyPr wrap="square" rtlCol="0">
            <a:spAutoFit/>
          </a:bodyPr>
          <a:lstStyle/>
          <a:p>
            <a:r>
              <a:rPr lang="en-CA" sz="1400" dirty="0" smtClean="0">
                <a:solidFill>
                  <a:schemeClr val="bg1"/>
                </a:solidFill>
                <a:latin typeface="Times New Roman" pitchFamily="18" charset="0"/>
                <a:cs typeface="Times New Roman" pitchFamily="18" charset="0"/>
              </a:rPr>
              <a:t>The resources provided will enable experimentation in exploring past styles of observing, in using earlier equipment and techniques (or their nearest modern equivalents), and in recapturing the intellectual formation of observers at key dates in the Society's past. The goal of this project is to broaden the observing experience of participants, through encouraging a creative and critical hands-on engagement with resources, techniques, and views unfamiliar to most contemporary observers, which will enrich the personal choices they can bring to their own observing craft, and expand the repertoire of material they can introduce into their EPO. The project webpage will feature many of the historical observing resources, and provide links to others.</a:t>
            </a:r>
            <a:endParaRPr lang="en-CA" sz="1400" dirty="0">
              <a:solidFill>
                <a:schemeClr val="bg1"/>
              </a:solidFill>
              <a:latin typeface="Times New Roman" pitchFamily="18" charset="0"/>
              <a:cs typeface="Times New Roman" pitchFamily="18" charset="0"/>
            </a:endParaRPr>
          </a:p>
        </p:txBody>
      </p:sp>
      <p:sp>
        <p:nvSpPr>
          <p:cNvPr id="12" name="TextBox 11"/>
          <p:cNvSpPr txBox="1"/>
          <p:nvPr/>
        </p:nvSpPr>
        <p:spPr>
          <a:xfrm>
            <a:off x="0" y="2714626"/>
            <a:ext cx="9144000" cy="30777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Project lead—R.A. Rosenfeld</a:t>
            </a:r>
            <a:endParaRPr lang="en-CA" sz="1400" dirty="0">
              <a:solidFill>
                <a:schemeClr val="bg1"/>
              </a:solidFill>
              <a:latin typeface="Times New Roman" pitchFamily="18" charset="0"/>
              <a:cs typeface="Times New Roman" pitchFamily="18" charset="0"/>
            </a:endParaRPr>
          </a:p>
        </p:txBody>
      </p:sp>
      <p:sp>
        <p:nvSpPr>
          <p:cNvPr id="13" name="TextBox 12"/>
          <p:cNvSpPr txBox="1"/>
          <p:nvPr/>
        </p:nvSpPr>
        <p:spPr>
          <a:xfrm>
            <a:off x="0" y="4851124"/>
            <a:ext cx="9144000"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14" name="TextBox 13"/>
          <p:cNvSpPr txBox="1"/>
          <p:nvPr/>
        </p:nvSpPr>
        <p:spPr>
          <a:xfrm>
            <a:off x="0" y="3071816"/>
            <a:ext cx="2857488" cy="246221"/>
          </a:xfrm>
          <a:prstGeom prst="rect">
            <a:avLst/>
          </a:prstGeom>
          <a:noFill/>
        </p:spPr>
        <p:txBody>
          <a:bodyPr wrap="square" rtlCol="0">
            <a:spAutoFit/>
          </a:bodyPr>
          <a:lstStyle/>
          <a:p>
            <a:pPr algn="ctr"/>
            <a:r>
              <a:rPr lang="en-CA" sz="1000" dirty="0" smtClean="0">
                <a:latin typeface="Times New Roman" pitchFamily="18" charset="0"/>
                <a:cs typeface="Times New Roman" pitchFamily="18" charset="0"/>
              </a:rPr>
              <a:t>1895 Eva Brooks</a:t>
            </a:r>
            <a:endParaRPr lang="en-CA" sz="1000" dirty="0">
              <a:latin typeface="Times New Roman" pitchFamily="18" charset="0"/>
              <a:cs typeface="Times New Roman" pitchFamily="18" charset="0"/>
            </a:endParaRPr>
          </a:p>
        </p:txBody>
      </p:sp>
      <p:sp>
        <p:nvSpPr>
          <p:cNvPr id="15" name="TextBox 14"/>
          <p:cNvSpPr txBox="1"/>
          <p:nvPr/>
        </p:nvSpPr>
        <p:spPr>
          <a:xfrm>
            <a:off x="2857488" y="3071816"/>
            <a:ext cx="3000396" cy="246221"/>
          </a:xfrm>
          <a:prstGeom prst="rect">
            <a:avLst/>
          </a:prstGeom>
          <a:noFill/>
        </p:spPr>
        <p:txBody>
          <a:bodyPr wrap="square" rtlCol="0">
            <a:spAutoFit/>
          </a:bodyPr>
          <a:lstStyle/>
          <a:p>
            <a:pPr algn="ctr"/>
            <a:r>
              <a:rPr lang="en-CA" sz="1000" dirty="0" smtClean="0">
                <a:latin typeface="Times New Roman" pitchFamily="18" charset="0"/>
                <a:cs typeface="Times New Roman" pitchFamily="18" charset="0"/>
              </a:rPr>
              <a:t>1897 Helen </a:t>
            </a:r>
            <a:r>
              <a:rPr lang="en-CA" sz="1000" dirty="0" err="1" smtClean="0">
                <a:latin typeface="Times New Roman" pitchFamily="18" charset="0"/>
                <a:cs typeface="Times New Roman" pitchFamily="18" charset="0"/>
              </a:rPr>
              <a:t>Stennett</a:t>
            </a:r>
            <a:endParaRPr lang="en-CA" sz="1000" dirty="0">
              <a:latin typeface="Times New Roman" pitchFamily="18" charset="0"/>
              <a:cs typeface="Times New Roman" pitchFamily="18" charset="0"/>
            </a:endParaRPr>
          </a:p>
        </p:txBody>
      </p:sp>
      <p:sp>
        <p:nvSpPr>
          <p:cNvPr id="16" name="Rectangle 15"/>
          <p:cNvSpPr/>
          <p:nvPr/>
        </p:nvSpPr>
        <p:spPr>
          <a:xfrm>
            <a:off x="5857884" y="4897279"/>
            <a:ext cx="1714512" cy="246221"/>
          </a:xfrm>
          <a:prstGeom prst="rect">
            <a:avLst/>
          </a:prstGeom>
        </p:spPr>
        <p:txBody>
          <a:bodyPr wrap="square">
            <a:spAutoFit/>
          </a:bodyPr>
          <a:lstStyle/>
          <a:p>
            <a:pPr algn="ctr"/>
            <a:r>
              <a:rPr lang="en-CA" sz="1000" dirty="0" smtClean="0">
                <a:latin typeface="Times New Roman" pitchFamily="18" charset="0"/>
                <a:cs typeface="Times New Roman" pitchFamily="18" charset="0"/>
              </a:rPr>
              <a:t>1962 Lorne Jewett</a:t>
            </a:r>
            <a:endParaRPr lang="en-CA" sz="1000" dirty="0">
              <a:latin typeface="Times New Roman" pitchFamily="18" charset="0"/>
              <a:cs typeface="Times New Roman" pitchFamily="18" charset="0"/>
            </a:endParaRPr>
          </a:p>
        </p:txBody>
      </p:sp>
      <p:sp>
        <p:nvSpPr>
          <p:cNvPr id="17" name="TextBox 16"/>
          <p:cNvSpPr txBox="1"/>
          <p:nvPr/>
        </p:nvSpPr>
        <p:spPr>
          <a:xfrm>
            <a:off x="7572396" y="4897279"/>
            <a:ext cx="1571604" cy="246221"/>
          </a:xfrm>
          <a:prstGeom prst="rect">
            <a:avLst/>
          </a:prstGeom>
          <a:noFill/>
        </p:spPr>
        <p:txBody>
          <a:bodyPr wrap="square" rtlCol="0">
            <a:spAutoFit/>
          </a:bodyPr>
          <a:lstStyle/>
          <a:p>
            <a:pPr algn="ctr"/>
            <a:r>
              <a:rPr lang="en-CA" sz="1000" dirty="0" smtClean="0">
                <a:latin typeface="Times New Roman" pitchFamily="18" charset="0"/>
                <a:cs typeface="Times New Roman" pitchFamily="18" charset="0"/>
              </a:rPr>
              <a:t>1978 Peter Daniels</a:t>
            </a:r>
            <a:endParaRPr lang="en-CA" sz="1000" dirty="0">
              <a:latin typeface="Times New Roman" pitchFamily="18" charset="0"/>
              <a:cs typeface="Times New Roman" pitchFamily="18" charset="0"/>
            </a:endParaRPr>
          </a:p>
        </p:txBody>
      </p:sp>
      <p:sp>
        <p:nvSpPr>
          <p:cNvPr id="18" name="TextBox 17"/>
          <p:cNvSpPr txBox="1"/>
          <p:nvPr/>
        </p:nvSpPr>
        <p:spPr>
          <a:xfrm>
            <a:off x="-32" y="4928056"/>
            <a:ext cx="1500166" cy="215444"/>
          </a:xfrm>
          <a:prstGeom prst="rect">
            <a:avLst/>
          </a:prstGeom>
          <a:noFill/>
        </p:spPr>
        <p:txBody>
          <a:bodyPr wrap="square" rtlCol="0">
            <a:spAutoFit/>
          </a:bodyPr>
          <a:lstStyle/>
          <a:p>
            <a:r>
              <a:rPr lang="en-CA" sz="800" dirty="0" smtClean="0">
                <a:solidFill>
                  <a:schemeClr val="bg1"/>
                </a:solidFill>
                <a:latin typeface="Times New Roman" pitchFamily="18" charset="0"/>
                <a:cs typeface="Times New Roman" pitchFamily="18" charset="0"/>
              </a:rPr>
              <a:t>© </a:t>
            </a:r>
            <a:r>
              <a:rPr lang="en-CA" sz="800" dirty="0" smtClean="0">
                <a:latin typeface="Times New Roman" pitchFamily="18" charset="0"/>
                <a:cs typeface="Times New Roman" pitchFamily="18" charset="0"/>
              </a:rPr>
              <a:t>©</a:t>
            </a:r>
            <a:r>
              <a:rPr lang="en-CA" sz="800" dirty="0" smtClean="0">
                <a:solidFill>
                  <a:schemeClr val="bg1"/>
                </a:solidFill>
                <a:latin typeface="Times New Roman" pitchFamily="18" charset="0"/>
                <a:cs typeface="Times New Roman" pitchFamily="18" charset="0"/>
              </a:rPr>
              <a:t> </a:t>
            </a:r>
            <a:r>
              <a:rPr lang="en-CA" sz="800" dirty="0" smtClean="0">
                <a:latin typeface="Times New Roman" pitchFamily="18" charset="0"/>
                <a:cs typeface="Times New Roman" pitchFamily="18" charset="0"/>
              </a:rPr>
              <a:t>RASC Archives</a:t>
            </a:r>
            <a:endParaRPr lang="en-CA" sz="800" dirty="0">
              <a:latin typeface="Times New Roman" pitchFamily="18" charset="0"/>
              <a:cs typeface="Times New Roman" pitchFamily="18" charset="0"/>
            </a:endParaRPr>
          </a:p>
        </p:txBody>
      </p:sp>
      <p:sp>
        <p:nvSpPr>
          <p:cNvPr id="19" name="TextBox 18"/>
          <p:cNvSpPr txBox="1"/>
          <p:nvPr/>
        </p:nvSpPr>
        <p:spPr>
          <a:xfrm rot="5400000">
            <a:off x="4919888" y="3652622"/>
            <a:ext cx="1500166" cy="338554"/>
          </a:xfrm>
          <a:prstGeom prst="rect">
            <a:avLst/>
          </a:prstGeom>
          <a:noFill/>
        </p:spPr>
        <p:txBody>
          <a:bodyPr wrap="square" rtlCol="0">
            <a:spAutoFit/>
          </a:bodyPr>
          <a:lstStyle/>
          <a:p>
            <a:r>
              <a:rPr lang="en-CA" sz="800" dirty="0" smtClean="0">
                <a:solidFill>
                  <a:schemeClr val="bg1"/>
                </a:solidFill>
                <a:latin typeface="Times New Roman" pitchFamily="18" charset="0"/>
                <a:cs typeface="Times New Roman" pitchFamily="18" charset="0"/>
              </a:rPr>
              <a:t>© </a:t>
            </a:r>
          </a:p>
          <a:p>
            <a:r>
              <a:rPr lang="en-CA" sz="800" dirty="0" smtClean="0">
                <a:latin typeface="Times New Roman" pitchFamily="18" charset="0"/>
                <a:cs typeface="Times New Roman" pitchFamily="18" charset="0"/>
              </a:rPr>
              <a:t>©</a:t>
            </a:r>
            <a:r>
              <a:rPr lang="en-CA" sz="800" dirty="0" smtClean="0">
                <a:solidFill>
                  <a:schemeClr val="bg1"/>
                </a:solidFill>
                <a:latin typeface="Times New Roman" pitchFamily="18" charset="0"/>
                <a:cs typeface="Times New Roman" pitchFamily="18" charset="0"/>
              </a:rPr>
              <a:t> </a:t>
            </a:r>
            <a:r>
              <a:rPr lang="en-CA" sz="800" dirty="0" smtClean="0">
                <a:latin typeface="Times New Roman" pitchFamily="18" charset="0"/>
                <a:cs typeface="Times New Roman" pitchFamily="18" charset="0"/>
              </a:rPr>
              <a:t>RASC Archives</a:t>
            </a:r>
            <a:endParaRPr lang="en-CA" sz="800" dirty="0">
              <a:latin typeface="Times New Roman" pitchFamily="18" charset="0"/>
              <a:cs typeface="Times New Roman" pitchFamily="18" charset="0"/>
            </a:endParaRPr>
          </a:p>
        </p:txBody>
      </p:sp>
      <p:sp>
        <p:nvSpPr>
          <p:cNvPr id="20" name="TextBox 19"/>
          <p:cNvSpPr txBox="1"/>
          <p:nvPr/>
        </p:nvSpPr>
        <p:spPr>
          <a:xfrm rot="5400000">
            <a:off x="6358524" y="3999936"/>
            <a:ext cx="2071684" cy="215444"/>
          </a:xfrm>
          <a:prstGeom prst="rect">
            <a:avLst/>
          </a:prstGeom>
          <a:noFill/>
        </p:spPr>
        <p:txBody>
          <a:bodyPr wrap="square" rtlCol="0">
            <a:spAutoFit/>
          </a:bodyPr>
          <a:lstStyle/>
          <a:p>
            <a:pPr algn="ctr"/>
            <a:r>
              <a:rPr lang="en-CA" sz="800" dirty="0" smtClean="0">
                <a:latin typeface="Times New Roman" pitchFamily="18" charset="0"/>
                <a:cs typeface="Times New Roman" pitchFamily="18" charset="0"/>
              </a:rPr>
              <a:t>©</a:t>
            </a:r>
            <a:r>
              <a:rPr lang="en-CA" sz="800" dirty="0" smtClean="0">
                <a:solidFill>
                  <a:schemeClr val="bg1"/>
                </a:solidFill>
                <a:latin typeface="Times New Roman" pitchFamily="18" charset="0"/>
                <a:cs typeface="Times New Roman" pitchFamily="18" charset="0"/>
              </a:rPr>
              <a:t> </a:t>
            </a:r>
            <a:r>
              <a:rPr lang="en-CA" sz="800" dirty="0" smtClean="0">
                <a:latin typeface="Times New Roman" pitchFamily="18" charset="0"/>
                <a:cs typeface="Times New Roman" pitchFamily="18" charset="0"/>
              </a:rPr>
              <a:t>JRASC</a:t>
            </a:r>
            <a:endParaRPr lang="en-CA" sz="800" dirty="0">
              <a:latin typeface="Times New Roman" pitchFamily="18" charset="0"/>
              <a:cs typeface="Times New Roman" pitchFamily="18" charset="0"/>
            </a:endParaRPr>
          </a:p>
        </p:txBody>
      </p:sp>
      <p:sp>
        <p:nvSpPr>
          <p:cNvPr id="21" name="TextBox 20"/>
          <p:cNvSpPr txBox="1"/>
          <p:nvPr/>
        </p:nvSpPr>
        <p:spPr>
          <a:xfrm rot="5400000">
            <a:off x="8000436" y="3999936"/>
            <a:ext cx="2071684" cy="215444"/>
          </a:xfrm>
          <a:prstGeom prst="rect">
            <a:avLst/>
          </a:prstGeom>
          <a:noFill/>
        </p:spPr>
        <p:txBody>
          <a:bodyPr wrap="square" rtlCol="0">
            <a:spAutoFit/>
          </a:bodyPr>
          <a:lstStyle/>
          <a:p>
            <a:pPr algn="ctr"/>
            <a:r>
              <a:rPr lang="en-CA" sz="800" dirty="0" smtClean="0">
                <a:latin typeface="Times New Roman" pitchFamily="18" charset="0"/>
                <a:cs typeface="Times New Roman" pitchFamily="18" charset="0"/>
              </a:rPr>
              <a:t>©Peter Daniels</a:t>
            </a:r>
            <a:endParaRPr lang="en-CA" sz="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SC-150logoFINALalt2.jpg"/>
          <p:cNvPicPr>
            <a:picLocks noChangeAspect="1"/>
          </p:cNvPicPr>
          <p:nvPr/>
        </p:nvPicPr>
        <p:blipFill>
          <a:blip r:embed="rId2">
            <a:lum/>
          </a:blip>
          <a:stretch>
            <a:fillRect/>
          </a:stretch>
        </p:blipFill>
        <p:spPr>
          <a:xfrm>
            <a:off x="214282" y="142858"/>
            <a:ext cx="1214447" cy="7353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0" y="857238"/>
            <a:ext cx="1500198" cy="246221"/>
          </a:xfrm>
          <a:prstGeom prst="rect">
            <a:avLst/>
          </a:prstGeom>
          <a:noFill/>
        </p:spPr>
        <p:txBody>
          <a:bodyPr wrap="square" rtlCol="0">
            <a:spAutoFit/>
          </a:bodyPr>
          <a:lstStyle/>
          <a:p>
            <a:pPr algn="ctr"/>
            <a:r>
              <a:rPr lang="en-CA" sz="1000" dirty="0" smtClean="0">
                <a:solidFill>
                  <a:schemeClr val="bg1"/>
                </a:solidFill>
                <a:latin typeface="Courier New" pitchFamily="49" charset="0"/>
                <a:cs typeface="Courier New" pitchFamily="49" charset="0"/>
              </a:rPr>
              <a:t>www.rasc.ca/2018</a:t>
            </a:r>
            <a:endParaRPr lang="en-CA" sz="1000" dirty="0">
              <a:solidFill>
                <a:schemeClr val="bg1"/>
              </a:solidFill>
              <a:latin typeface="Courier New" pitchFamily="49" charset="0"/>
              <a:cs typeface="Courier New" pitchFamily="49" charset="0"/>
            </a:endParaRPr>
          </a:p>
        </p:txBody>
      </p:sp>
      <p:sp>
        <p:nvSpPr>
          <p:cNvPr id="4" name="TextBox 3"/>
          <p:cNvSpPr txBox="1"/>
          <p:nvPr/>
        </p:nvSpPr>
        <p:spPr>
          <a:xfrm>
            <a:off x="0" y="0"/>
            <a:ext cx="9144000" cy="461665"/>
          </a:xfrm>
          <a:prstGeom prst="rect">
            <a:avLst/>
          </a:prstGeom>
          <a:noFill/>
        </p:spPr>
        <p:txBody>
          <a:bodyPr wrap="square" rtlCol="0">
            <a:spAutoFit/>
          </a:bodyPr>
          <a:lstStyle/>
          <a:p>
            <a:pPr algn="ctr"/>
            <a:r>
              <a:rPr lang="en-CA" sz="2400" dirty="0" smtClean="0">
                <a:solidFill>
                  <a:schemeClr val="bg1"/>
                </a:solidFill>
                <a:latin typeface="Times New Roman" pitchFamily="18" charset="0"/>
                <a:cs typeface="Times New Roman" pitchFamily="18" charset="0"/>
              </a:rPr>
              <a:t>RASC 2018 anniversary imaging competition</a:t>
            </a:r>
            <a:endParaRPr lang="en-CA" sz="2400" dirty="0">
              <a:solidFill>
                <a:schemeClr val="bg1"/>
              </a:solidFill>
              <a:latin typeface="Times New Roman" pitchFamily="18" charset="0"/>
              <a:cs typeface="Times New Roman" pitchFamily="18" charset="0"/>
            </a:endParaRPr>
          </a:p>
        </p:txBody>
      </p:sp>
      <p:pic>
        <p:nvPicPr>
          <p:cNvPr id="9" name="Picture 8" descr="RASC_Seal_Mono_1600 invert copy.jpg"/>
          <p:cNvPicPr>
            <a:picLocks noChangeAspect="1"/>
          </p:cNvPicPr>
          <p:nvPr/>
        </p:nvPicPr>
        <p:blipFill>
          <a:blip r:embed="rId3"/>
          <a:stretch>
            <a:fillRect/>
          </a:stretch>
        </p:blipFill>
        <p:spPr>
          <a:xfrm>
            <a:off x="0" y="1857370"/>
            <a:ext cx="3166912" cy="3132396"/>
          </a:xfrm>
          <a:prstGeom prst="rect">
            <a:avLst/>
          </a:prstGeom>
        </p:spPr>
      </p:pic>
      <p:sp>
        <p:nvSpPr>
          <p:cNvPr id="6" name="TextBox 5"/>
          <p:cNvSpPr txBox="1"/>
          <p:nvPr/>
        </p:nvSpPr>
        <p:spPr>
          <a:xfrm>
            <a:off x="0" y="4786328"/>
            <a:ext cx="3286116" cy="292376"/>
          </a:xfrm>
          <a:prstGeom prst="rect">
            <a:avLst/>
          </a:prstGeom>
          <a:noFill/>
        </p:spPr>
        <p:txBody>
          <a:bodyPr wrap="square" lIns="91429" tIns="45714" rIns="91429" bIns="45714" rtlCol="0">
            <a:spAutoFit/>
          </a:bodyPr>
          <a:lstStyle/>
          <a:p>
            <a:pPr algn="ctr"/>
            <a:r>
              <a:rPr lang="en-CA" sz="1300" i="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RASC—Eyes on the Universe for 150 Years</a:t>
            </a:r>
            <a:endParaRPr lang="en-CA" sz="1300" i="1"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pic>
        <p:nvPicPr>
          <p:cNvPr id="10" name="Picture 9" descr="DSLR.gif"/>
          <p:cNvPicPr>
            <a:picLocks noChangeAspect="1"/>
          </p:cNvPicPr>
          <p:nvPr/>
        </p:nvPicPr>
        <p:blipFill>
          <a:blip r:embed="rId4"/>
          <a:stretch>
            <a:fillRect/>
          </a:stretch>
        </p:blipFill>
        <p:spPr>
          <a:xfrm>
            <a:off x="1618933" y="3071816"/>
            <a:ext cx="524175" cy="315294"/>
          </a:xfrm>
          <a:prstGeom prst="rect">
            <a:avLst/>
          </a:prstGeom>
        </p:spPr>
      </p:pic>
      <p:pic>
        <p:nvPicPr>
          <p:cNvPr id="14" name="Picture 13" descr="lens 2.gif"/>
          <p:cNvPicPr>
            <a:picLocks noChangeAspect="1"/>
          </p:cNvPicPr>
          <p:nvPr/>
        </p:nvPicPr>
        <p:blipFill>
          <a:blip r:embed="rId5"/>
          <a:stretch>
            <a:fillRect/>
          </a:stretch>
        </p:blipFill>
        <p:spPr>
          <a:xfrm>
            <a:off x="428596" y="3071816"/>
            <a:ext cx="323521" cy="325435"/>
          </a:xfrm>
          <a:prstGeom prst="rect">
            <a:avLst/>
          </a:prstGeom>
        </p:spPr>
      </p:pic>
      <p:pic>
        <p:nvPicPr>
          <p:cNvPr id="15" name="Picture 14" descr="lens 1.png"/>
          <p:cNvPicPr>
            <a:picLocks noChangeAspect="1"/>
          </p:cNvPicPr>
          <p:nvPr/>
        </p:nvPicPr>
        <p:blipFill>
          <a:blip r:embed="rId6" cstate="print"/>
          <a:stretch>
            <a:fillRect/>
          </a:stretch>
        </p:blipFill>
        <p:spPr>
          <a:xfrm>
            <a:off x="714348" y="2928940"/>
            <a:ext cx="272254" cy="429875"/>
          </a:xfrm>
          <a:prstGeom prst="rect">
            <a:avLst/>
          </a:prstGeom>
        </p:spPr>
      </p:pic>
      <p:pic>
        <p:nvPicPr>
          <p:cNvPr id="16" name="Picture 15" descr="laptop copy.gif"/>
          <p:cNvPicPr>
            <a:picLocks noChangeAspect="1"/>
          </p:cNvPicPr>
          <p:nvPr/>
        </p:nvPicPr>
        <p:blipFill>
          <a:blip r:embed="rId7"/>
          <a:stretch>
            <a:fillRect/>
          </a:stretch>
        </p:blipFill>
        <p:spPr>
          <a:xfrm>
            <a:off x="2143108" y="3286130"/>
            <a:ext cx="741362" cy="741362"/>
          </a:xfrm>
          <a:prstGeom prst="rect">
            <a:avLst/>
          </a:prstGeom>
        </p:spPr>
      </p:pic>
      <p:sp>
        <p:nvSpPr>
          <p:cNvPr id="17" name="TextBox 16"/>
          <p:cNvSpPr txBox="1"/>
          <p:nvPr/>
        </p:nvSpPr>
        <p:spPr>
          <a:xfrm>
            <a:off x="3071802" y="571486"/>
            <a:ext cx="5929354" cy="3693319"/>
          </a:xfrm>
          <a:prstGeom prst="rect">
            <a:avLst/>
          </a:prstGeom>
          <a:noFill/>
        </p:spPr>
        <p:txBody>
          <a:bodyPr wrap="square" rtlCol="0">
            <a:spAutoFit/>
          </a:bodyPr>
          <a:lstStyle/>
          <a:p>
            <a:pPr algn="ctr"/>
            <a:r>
              <a:rPr lang="en-CA" dirty="0" smtClean="0">
                <a:solidFill>
                  <a:schemeClr val="bg1"/>
                </a:solidFill>
                <a:latin typeface="Times New Roman" pitchFamily="18" charset="0"/>
                <a:cs typeface="Times New Roman" pitchFamily="18" charset="0"/>
              </a:rPr>
              <a:t>As part of our 2018 sesquicentennial celebrations, the Royal Astronomical Society of Canada will invite Canadians to observe the astronomical sky and share their impressions through photography, sketching, or other artistic expression (</a:t>
            </a:r>
            <a:r>
              <a:rPr lang="en-CA" i="1" dirty="0" smtClean="0">
                <a:solidFill>
                  <a:schemeClr val="bg1"/>
                </a:solidFill>
                <a:latin typeface="Times New Roman" pitchFamily="18" charset="0"/>
                <a:cs typeface="Times New Roman" pitchFamily="18" charset="0"/>
              </a:rPr>
              <a:t>e.g.</a:t>
            </a:r>
            <a:r>
              <a:rPr lang="en-CA" dirty="0" smtClean="0">
                <a:solidFill>
                  <a:schemeClr val="bg1"/>
                </a:solidFill>
                <a:latin typeface="Times New Roman" pitchFamily="18" charset="0"/>
                <a:cs typeface="Times New Roman" pitchFamily="18" charset="0"/>
              </a:rPr>
              <a:t>, sculpting, print making, textile artistry, </a:t>
            </a:r>
            <a:r>
              <a:rPr lang="en-CA" dirty="0" err="1" smtClean="0">
                <a:solidFill>
                  <a:schemeClr val="bg1"/>
                </a:solidFill>
                <a:latin typeface="Times New Roman" pitchFamily="18" charset="0"/>
                <a:cs typeface="Times New Roman" pitchFamily="18" charset="0"/>
              </a:rPr>
              <a:t>videography</a:t>
            </a:r>
            <a:r>
              <a:rPr lang="en-CA" dirty="0" smtClean="0">
                <a:solidFill>
                  <a:schemeClr val="bg1"/>
                </a:solidFill>
                <a:latin typeface="Times New Roman" pitchFamily="18" charset="0"/>
                <a:cs typeface="Times New Roman" pitchFamily="18" charset="0"/>
              </a:rPr>
              <a:t>, </a:t>
            </a:r>
            <a:r>
              <a:rPr lang="en-CA" i="1" dirty="0" smtClean="0">
                <a:solidFill>
                  <a:schemeClr val="bg1"/>
                </a:solidFill>
                <a:latin typeface="Times New Roman" pitchFamily="18" charset="0"/>
                <a:cs typeface="Times New Roman" pitchFamily="18" charset="0"/>
              </a:rPr>
              <a:t>etc.</a:t>
            </a:r>
            <a:r>
              <a:rPr lang="en-CA" dirty="0" smtClean="0">
                <a:solidFill>
                  <a:schemeClr val="bg1"/>
                </a:solidFill>
                <a:latin typeface="Times New Roman" pitchFamily="18" charset="0"/>
                <a:cs typeface="Times New Roman" pitchFamily="18" charset="0"/>
              </a:rPr>
              <a:t>). We particularly welcome and encourage young people and newcomers of all ages to engage and share their inspirations. </a:t>
            </a:r>
          </a:p>
          <a:p>
            <a:pPr algn="ctr"/>
            <a:r>
              <a:rPr lang="en-CA" dirty="0" smtClean="0">
                <a:solidFill>
                  <a:schemeClr val="bg1"/>
                </a:solidFill>
                <a:latin typeface="Times New Roman" pitchFamily="18" charset="0"/>
                <a:cs typeface="Times New Roman" pitchFamily="18" charset="0"/>
              </a:rPr>
              <a:t>There will be separate categories for experienced </a:t>
            </a:r>
            <a:r>
              <a:rPr lang="en-CA" dirty="0" err="1" smtClean="0">
                <a:solidFill>
                  <a:schemeClr val="bg1"/>
                </a:solidFill>
                <a:latin typeface="Times New Roman" pitchFamily="18" charset="0"/>
                <a:cs typeface="Times New Roman" pitchFamily="18" charset="0"/>
              </a:rPr>
              <a:t>astrophotographers</a:t>
            </a:r>
            <a:r>
              <a:rPr lang="en-CA" dirty="0" smtClean="0">
                <a:solidFill>
                  <a:schemeClr val="bg1"/>
                </a:solidFill>
                <a:latin typeface="Times New Roman" pitchFamily="18" charset="0"/>
                <a:cs typeface="Times New Roman" pitchFamily="18" charset="0"/>
              </a:rPr>
              <a:t> (5 yeas or more in the field), intermediate </a:t>
            </a:r>
            <a:r>
              <a:rPr lang="en-CA" dirty="0" err="1" smtClean="0">
                <a:solidFill>
                  <a:schemeClr val="bg1"/>
                </a:solidFill>
                <a:latin typeface="Times New Roman" pitchFamily="18" charset="0"/>
                <a:cs typeface="Times New Roman" pitchFamily="18" charset="0"/>
              </a:rPr>
              <a:t>astrophotographers</a:t>
            </a:r>
            <a:r>
              <a:rPr lang="en-CA" dirty="0" smtClean="0">
                <a:solidFill>
                  <a:schemeClr val="bg1"/>
                </a:solidFill>
                <a:latin typeface="Times New Roman" pitchFamily="18" charset="0"/>
                <a:cs typeface="Times New Roman" pitchFamily="18" charset="0"/>
              </a:rPr>
              <a:t> (less than five years), and beginners—those who have taken up astrophotography in 2018.</a:t>
            </a:r>
          </a:p>
          <a:p>
            <a:pPr algn="ctr"/>
            <a:r>
              <a:rPr lang="en-CA" dirty="0" smtClean="0">
                <a:solidFill>
                  <a:schemeClr val="bg1"/>
                </a:solidFill>
                <a:latin typeface="Times New Roman" pitchFamily="18" charset="0"/>
                <a:cs typeface="Times New Roman" pitchFamily="18" charset="0"/>
              </a:rPr>
              <a:t>Public voting will determine the winners in the categories.</a:t>
            </a:r>
            <a:endParaRPr lang="en-CA" dirty="0">
              <a:solidFill>
                <a:schemeClr val="bg1"/>
              </a:solidFill>
              <a:latin typeface="Times New Roman" pitchFamily="18" charset="0"/>
              <a:cs typeface="Times New Roman" pitchFamily="18" charset="0"/>
            </a:endParaRPr>
          </a:p>
        </p:txBody>
      </p:sp>
      <p:sp>
        <p:nvSpPr>
          <p:cNvPr id="12" name="TextBox 11"/>
          <p:cNvSpPr txBox="1"/>
          <p:nvPr/>
        </p:nvSpPr>
        <p:spPr>
          <a:xfrm>
            <a:off x="3143240" y="4429138"/>
            <a:ext cx="6000760" cy="307777"/>
          </a:xfrm>
          <a:prstGeom prst="rect">
            <a:avLst/>
          </a:prstGeom>
          <a:noFill/>
        </p:spPr>
        <p:txBody>
          <a:bodyPr wrap="square" rtlCol="0">
            <a:spAutoFit/>
          </a:bodyPr>
          <a:lstStyle/>
          <a:p>
            <a:pPr algn="ctr"/>
            <a:r>
              <a:rPr lang="en-CA" sz="1400" dirty="0" smtClean="0">
                <a:solidFill>
                  <a:schemeClr val="bg1"/>
                </a:solidFill>
                <a:latin typeface="Times New Roman" pitchFamily="18" charset="0"/>
                <a:cs typeface="Times New Roman" pitchFamily="18" charset="0"/>
              </a:rPr>
              <a:t>Project leads—Jim </a:t>
            </a:r>
            <a:r>
              <a:rPr lang="en-CA" sz="1400" dirty="0" err="1" smtClean="0">
                <a:solidFill>
                  <a:schemeClr val="bg1"/>
                </a:solidFill>
                <a:latin typeface="Times New Roman" pitchFamily="18" charset="0"/>
                <a:cs typeface="Times New Roman" pitchFamily="18" charset="0"/>
              </a:rPr>
              <a:t>Hesser</a:t>
            </a:r>
            <a:r>
              <a:rPr lang="en-CA" sz="1400" dirty="0" smtClean="0">
                <a:solidFill>
                  <a:schemeClr val="bg1"/>
                </a:solidFill>
                <a:latin typeface="Times New Roman" pitchFamily="18" charset="0"/>
                <a:cs typeface="Times New Roman" pitchFamily="18" charset="0"/>
              </a:rPr>
              <a:t> &amp; </a:t>
            </a:r>
            <a:r>
              <a:rPr lang="en-CA" sz="1400" dirty="0" err="1" smtClean="0">
                <a:solidFill>
                  <a:schemeClr val="bg1"/>
                </a:solidFill>
                <a:latin typeface="Times New Roman" pitchFamily="18" charset="0"/>
                <a:cs typeface="Times New Roman" pitchFamily="18" charset="0"/>
              </a:rPr>
              <a:t>Lauri</a:t>
            </a:r>
            <a:r>
              <a:rPr lang="en-CA" sz="1400" dirty="0" smtClean="0">
                <a:solidFill>
                  <a:schemeClr val="bg1"/>
                </a:solidFill>
                <a:latin typeface="Times New Roman" pitchFamily="18" charset="0"/>
                <a:cs typeface="Times New Roman" pitchFamily="18" charset="0"/>
              </a:rPr>
              <a:t> Roche</a:t>
            </a:r>
            <a:endParaRPr lang="en-CA"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1922</TotalTime>
  <Words>1121</Words>
  <Application>Microsoft Office PowerPoint</Application>
  <PresentationFormat>On-screen Show (16:9)</PresentationFormat>
  <Paragraphs>97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Echinus</dc:creator>
  <cp:lastModifiedBy>Echinus</cp:lastModifiedBy>
  <cp:revision>66</cp:revision>
  <dcterms:created xsi:type="dcterms:W3CDTF">2017-06-14T22:15:50Z</dcterms:created>
  <dcterms:modified xsi:type="dcterms:W3CDTF">2017-07-30T19:19:33Z</dcterms:modified>
</cp:coreProperties>
</file>