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3B6C-74B7-4AB4-AB0B-13CB1E5323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F59E1F9-9C13-4433-A60C-EA1861573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80D2834-64C6-4846-87A0-1113A88FC5CD}"/>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5" name="Footer Placeholder 4">
            <a:extLst>
              <a:ext uri="{FF2B5EF4-FFF2-40B4-BE49-F238E27FC236}">
                <a16:creationId xmlns:a16="http://schemas.microsoft.com/office/drawing/2014/main" id="{DDD0F6EF-FAFD-4E24-A1A7-7C5308BA34D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E804029-280B-40BF-A5B4-F18F2A5C9F66}"/>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397641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80A4-1633-49FB-BC9C-7DCD8423840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6AC62B0-0899-42CB-BE5B-C16F9CDC157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BC847BB-5676-4160-8CAC-43A5556EF7E2}"/>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5" name="Footer Placeholder 4">
            <a:extLst>
              <a:ext uri="{FF2B5EF4-FFF2-40B4-BE49-F238E27FC236}">
                <a16:creationId xmlns:a16="http://schemas.microsoft.com/office/drawing/2014/main" id="{975BB3A4-15E5-4276-85EC-59045D7517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9D5C3E-F900-4BE7-BCE9-E336F89AA38B}"/>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2368866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719BB-B3AE-4F8D-8FD7-B2A8D0BF78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6EE7428-63BA-4DC5-BBF6-7123472D49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B71DD3-615F-4140-B769-322A7349E4C4}"/>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5" name="Footer Placeholder 4">
            <a:extLst>
              <a:ext uri="{FF2B5EF4-FFF2-40B4-BE49-F238E27FC236}">
                <a16:creationId xmlns:a16="http://schemas.microsoft.com/office/drawing/2014/main" id="{6BAF781E-7C4F-456C-B1B1-CEF90F58EF3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BFAF406-E32C-424A-80AE-CE1E06DD9BBB}"/>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1193443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C225-B54F-4088-9918-A88FED194F9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4BFD181-ED39-470C-9B9C-7F4A0441221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B44DCA2-2074-47C5-8905-BA7079905577}"/>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5" name="Footer Placeholder 4">
            <a:extLst>
              <a:ext uri="{FF2B5EF4-FFF2-40B4-BE49-F238E27FC236}">
                <a16:creationId xmlns:a16="http://schemas.microsoft.com/office/drawing/2014/main" id="{54B67F62-2167-483B-BA29-EC63D27A58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0A5AE7F-A5B1-4EF1-900E-195A7150D121}"/>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78236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8018-DDAE-4C40-B2EF-AB85CDAD64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31A3942-9F9C-4DEA-BDDB-C14F74C1E1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6C8EF43-7F18-4017-8BD9-2CA5E6F8D11F}"/>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5" name="Footer Placeholder 4">
            <a:extLst>
              <a:ext uri="{FF2B5EF4-FFF2-40B4-BE49-F238E27FC236}">
                <a16:creationId xmlns:a16="http://schemas.microsoft.com/office/drawing/2014/main" id="{46140A14-92E3-4DFD-805C-D86B5610AA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26BBB41-40FD-4BED-8518-1913E9FE1C98}"/>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2912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12DF-B909-4F2E-B4FF-D8C0DB83F1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F50884F-47A8-4E5E-BA21-08DE54A4F2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60CD7B5-50A3-4AFE-8403-3BBEA13777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ACA235D-A4FA-46C4-BDF0-29EF59F8DAD3}"/>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6" name="Footer Placeholder 5">
            <a:extLst>
              <a:ext uri="{FF2B5EF4-FFF2-40B4-BE49-F238E27FC236}">
                <a16:creationId xmlns:a16="http://schemas.microsoft.com/office/drawing/2014/main" id="{6C3E2E6D-D78E-4BEE-962A-4BEFB9D0981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B69C16B-2D12-4F6D-A1CD-B32472C78976}"/>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165394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D547-EB6C-4631-BF92-6F967A5CC4B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2E033A8-2185-40D3-9A9B-B7C284DC2E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6C2F80-6263-4EF9-866A-0BCD592B00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4606BA5-0D44-4B29-9092-5DEB339B5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81383F-7AA1-41D6-BFB2-19730AA95A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D2E4EE0-6413-43AD-B169-6792E4706C4B}"/>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8" name="Footer Placeholder 7">
            <a:extLst>
              <a:ext uri="{FF2B5EF4-FFF2-40B4-BE49-F238E27FC236}">
                <a16:creationId xmlns:a16="http://schemas.microsoft.com/office/drawing/2014/main" id="{4EE9C3A3-F6AC-46BE-8F5E-81C77AC71EC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B50251D-DF19-4656-9263-76CBFBD7C01E}"/>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213082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3119-1F7A-4F0B-BD8E-A860C09446B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70F61C9-1B8F-4606-8665-B0AC05A7CA03}"/>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4" name="Footer Placeholder 3">
            <a:extLst>
              <a:ext uri="{FF2B5EF4-FFF2-40B4-BE49-F238E27FC236}">
                <a16:creationId xmlns:a16="http://schemas.microsoft.com/office/drawing/2014/main" id="{A874D0AA-66CB-4739-A245-4EE892F6872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E3C2AD4-341F-44F9-ADC2-2E46EF235547}"/>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2176213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0DFC3-3401-43FF-BD9A-25AB9701682E}"/>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3" name="Footer Placeholder 2">
            <a:extLst>
              <a:ext uri="{FF2B5EF4-FFF2-40B4-BE49-F238E27FC236}">
                <a16:creationId xmlns:a16="http://schemas.microsoft.com/office/drawing/2014/main" id="{C1921084-65B4-49EE-A917-BCD89BE6F2D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C8CD823-0E73-4784-A086-90A9E9D19CF2}"/>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241894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6D2F-157D-46A9-BAD0-8020D249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5FBA61C-82F6-46A9-93E1-9822FE1BA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BB71506-2DC2-444B-B827-5C9B7B156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49C6A1-1A79-4745-ABA0-0851EE2888D9}"/>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6" name="Footer Placeholder 5">
            <a:extLst>
              <a:ext uri="{FF2B5EF4-FFF2-40B4-BE49-F238E27FC236}">
                <a16:creationId xmlns:a16="http://schemas.microsoft.com/office/drawing/2014/main" id="{085F6CF5-4CF9-4C90-A05F-9168B883943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F667BE4-E01F-465A-87EE-2A25FFDE34F5}"/>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418920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6206-5308-48DF-B7E0-CAEA92F91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5885658-4F77-4679-953D-77EBA314E7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6E1F0AA-6100-4A58-A38B-9ECC9A9575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DF7587-8C84-4DD1-A3A6-03D24EC88B3F}"/>
              </a:ext>
            </a:extLst>
          </p:cNvPr>
          <p:cNvSpPr>
            <a:spLocks noGrp="1"/>
          </p:cNvSpPr>
          <p:nvPr>
            <p:ph type="dt" sz="half" idx="10"/>
          </p:nvPr>
        </p:nvSpPr>
        <p:spPr/>
        <p:txBody>
          <a:bodyPr/>
          <a:lstStyle/>
          <a:p>
            <a:fld id="{BBE94CB1-33A0-4F94-915A-8E2B16F4D4FC}" type="datetimeFigureOut">
              <a:rPr lang="en-CA" smtClean="0"/>
              <a:t>2021-01-05</a:t>
            </a:fld>
            <a:endParaRPr lang="en-CA"/>
          </a:p>
        </p:txBody>
      </p:sp>
      <p:sp>
        <p:nvSpPr>
          <p:cNvPr id="6" name="Footer Placeholder 5">
            <a:extLst>
              <a:ext uri="{FF2B5EF4-FFF2-40B4-BE49-F238E27FC236}">
                <a16:creationId xmlns:a16="http://schemas.microsoft.com/office/drawing/2014/main" id="{FEA761AD-549A-4327-BDB8-0B511EFC506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5BEB2B3-468B-41BD-A5F8-79432D9778F2}"/>
              </a:ext>
            </a:extLst>
          </p:cNvPr>
          <p:cNvSpPr>
            <a:spLocks noGrp="1"/>
          </p:cNvSpPr>
          <p:nvPr>
            <p:ph type="sldNum" sz="quarter" idx="12"/>
          </p:nvPr>
        </p:nvSpPr>
        <p:spPr/>
        <p:txBody>
          <a:bodyPr/>
          <a:lstStyle/>
          <a:p>
            <a:fld id="{B34FA6EA-1A07-446D-83B9-45BF95A4715D}" type="slidenum">
              <a:rPr lang="en-CA" smtClean="0"/>
              <a:t>‹#›</a:t>
            </a:fld>
            <a:endParaRPr lang="en-CA"/>
          </a:p>
        </p:txBody>
      </p:sp>
    </p:spTree>
    <p:extLst>
      <p:ext uri="{BB962C8B-B14F-4D97-AF65-F5344CB8AC3E}">
        <p14:creationId xmlns:p14="http://schemas.microsoft.com/office/powerpoint/2010/main" val="791213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ED0B06-19E5-4A78-B4A6-CA1376A69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67CEA5D-FE30-4EFF-BE77-86F0A50D1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D41FB1-47B0-41DB-9548-19BFE1B87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94CB1-33A0-4F94-915A-8E2B16F4D4FC}" type="datetimeFigureOut">
              <a:rPr lang="en-CA" smtClean="0"/>
              <a:t>2021-01-05</a:t>
            </a:fld>
            <a:endParaRPr lang="en-CA"/>
          </a:p>
        </p:txBody>
      </p:sp>
      <p:sp>
        <p:nvSpPr>
          <p:cNvPr id="5" name="Footer Placeholder 4">
            <a:extLst>
              <a:ext uri="{FF2B5EF4-FFF2-40B4-BE49-F238E27FC236}">
                <a16:creationId xmlns:a16="http://schemas.microsoft.com/office/drawing/2014/main" id="{338F50BB-AC84-40EB-99FA-5241D6A23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0C7DA43-A24F-4B76-ACCD-BB004761DD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FA6EA-1A07-446D-83B9-45BF95A4715D}" type="slidenum">
              <a:rPr lang="en-CA" smtClean="0"/>
              <a:t>‹#›</a:t>
            </a:fld>
            <a:endParaRPr lang="en-CA"/>
          </a:p>
        </p:txBody>
      </p:sp>
    </p:spTree>
    <p:extLst>
      <p:ext uri="{BB962C8B-B14F-4D97-AF65-F5344CB8AC3E}">
        <p14:creationId xmlns:p14="http://schemas.microsoft.com/office/powerpoint/2010/main" val="2789570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50988-56C5-4DA2-9243-05A890F87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2" y="70477"/>
            <a:ext cx="12068712" cy="6662828"/>
          </a:xfrm>
          <a:prstGeom prst="rect">
            <a:avLst/>
          </a:prstGeom>
        </p:spPr>
      </p:pic>
      <p:sp>
        <p:nvSpPr>
          <p:cNvPr id="8" name="TextBox 7">
            <a:extLst>
              <a:ext uri="{FF2B5EF4-FFF2-40B4-BE49-F238E27FC236}">
                <a16:creationId xmlns:a16="http://schemas.microsoft.com/office/drawing/2014/main" id="{018F45F6-A27C-44E6-BA8A-3D2857A9DB78}"/>
              </a:ext>
            </a:extLst>
          </p:cNvPr>
          <p:cNvSpPr txBox="1"/>
          <p:nvPr/>
        </p:nvSpPr>
        <p:spPr>
          <a:xfrm>
            <a:off x="-54013" y="0"/>
            <a:ext cx="12192000" cy="1200329"/>
          </a:xfrm>
          <a:prstGeom prst="rect">
            <a:avLst/>
          </a:prstGeom>
          <a:noFill/>
        </p:spPr>
        <p:txBody>
          <a:bodyPr wrap="square" rtlCol="0">
            <a:spAutoFit/>
          </a:bodyPr>
          <a:lstStyle/>
          <a:p>
            <a:pPr algn="ctr"/>
            <a:r>
              <a:rPr lang="en-CA" sz="3600" dirty="0">
                <a:solidFill>
                  <a:schemeClr val="accent2">
                    <a:lumMod val="60000"/>
                    <a:lumOff val="40000"/>
                  </a:schemeClr>
                </a:solidFill>
                <a:latin typeface="Times New Roman" panose="02020603050405020304" pitchFamily="18" charset="0"/>
                <a:cs typeface="Times New Roman" panose="02020603050405020304" pitchFamily="18" charset="0"/>
              </a:rPr>
              <a:t>Mars through the eyes of the RASC:</a:t>
            </a:r>
            <a:r>
              <a:rPr lang="en-CA" sz="3000" dirty="0">
                <a:solidFill>
                  <a:schemeClr val="accent2">
                    <a:lumMod val="60000"/>
                    <a:lumOff val="40000"/>
                  </a:schemeClr>
                </a:solidFill>
                <a:latin typeface="Times New Roman" panose="02020603050405020304" pitchFamily="18" charset="0"/>
                <a:cs typeface="Times New Roman" panose="02020603050405020304" pitchFamily="18" charset="0"/>
              </a:rPr>
              <a:t> </a:t>
            </a:r>
          </a:p>
          <a:p>
            <a:pPr algn="ctr"/>
            <a:r>
              <a:rPr lang="en-CA" sz="3600" dirty="0">
                <a:solidFill>
                  <a:schemeClr val="accent2">
                    <a:lumMod val="60000"/>
                    <a:lumOff val="40000"/>
                  </a:schemeClr>
                </a:solidFill>
                <a:latin typeface="Times New Roman" panose="02020603050405020304" pitchFamily="18" charset="0"/>
                <a:cs typeface="Times New Roman" panose="02020603050405020304" pitchFamily="18" charset="0"/>
              </a:rPr>
              <a:t>the visual evidence from past oppositions</a:t>
            </a:r>
          </a:p>
        </p:txBody>
      </p:sp>
      <p:sp>
        <p:nvSpPr>
          <p:cNvPr id="9" name="TextBox 8">
            <a:extLst>
              <a:ext uri="{FF2B5EF4-FFF2-40B4-BE49-F238E27FC236}">
                <a16:creationId xmlns:a16="http://schemas.microsoft.com/office/drawing/2014/main" id="{6554B7FF-B04F-49A1-B418-7FAEE03F74E4}"/>
              </a:ext>
            </a:extLst>
          </p:cNvPr>
          <p:cNvSpPr txBox="1"/>
          <p:nvPr/>
        </p:nvSpPr>
        <p:spPr>
          <a:xfrm>
            <a:off x="1197714" y="5898474"/>
            <a:ext cx="5237018" cy="430887"/>
          </a:xfrm>
          <a:prstGeom prst="rect">
            <a:avLst/>
          </a:prstGeom>
          <a:noFill/>
        </p:spPr>
        <p:txBody>
          <a:bodyPr wrap="square" rtlCol="0">
            <a:spAutoFit/>
          </a:bodyPr>
          <a:lstStyle/>
          <a:p>
            <a:pPr algn="ctr"/>
            <a:r>
              <a:rPr lang="en-CA" sz="2200" i="1" dirty="0">
                <a:solidFill>
                  <a:schemeClr val="accent2">
                    <a:lumMod val="75000"/>
                  </a:schemeClr>
                </a:solidFill>
                <a:latin typeface="Times New Roman" panose="02020603050405020304" pitchFamily="18" charset="0"/>
                <a:cs typeface="Times New Roman" panose="02020603050405020304" pitchFamily="18" charset="0"/>
              </a:rPr>
              <a:t>RASC History Committee Seminar Series</a:t>
            </a:r>
            <a:r>
              <a:rPr lang="en-CA" sz="2200" dirty="0">
                <a:solidFill>
                  <a:schemeClr val="accent2">
                    <a:lumMod val="75000"/>
                  </a:schemeClr>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9EFE7FEF-6CDE-4C5D-A79C-0817E9AB0941}"/>
              </a:ext>
            </a:extLst>
          </p:cNvPr>
          <p:cNvSpPr txBox="1"/>
          <p:nvPr/>
        </p:nvSpPr>
        <p:spPr>
          <a:xfrm>
            <a:off x="1074426" y="6329361"/>
            <a:ext cx="2479964" cy="400110"/>
          </a:xfrm>
          <a:prstGeom prst="rect">
            <a:avLst/>
          </a:prstGeom>
          <a:noFill/>
        </p:spPr>
        <p:txBody>
          <a:bodyPr wrap="square" rtlCol="0">
            <a:spAutoFit/>
          </a:bodyPr>
          <a:lstStyle/>
          <a:p>
            <a:pPr algn="ctr"/>
            <a:r>
              <a:rPr lang="en-CA" sz="2000" dirty="0">
                <a:solidFill>
                  <a:schemeClr val="accent2">
                    <a:lumMod val="75000"/>
                  </a:schemeClr>
                </a:solidFill>
                <a:latin typeface="Times New Roman" panose="02020603050405020304" pitchFamily="18" charset="0"/>
                <a:cs typeface="Times New Roman" panose="02020603050405020304" pitchFamily="18" charset="0"/>
              </a:rPr>
              <a:t>2020 October 26</a:t>
            </a:r>
            <a:r>
              <a:rPr lang="en-CA" sz="2000" dirty="0">
                <a:solidFill>
                  <a:schemeClr val="bg1"/>
                </a:solidFill>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3462E3DE-9F2D-4772-988F-1FCEC9F22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8" y="5367430"/>
            <a:ext cx="1420093" cy="1420093"/>
          </a:xfrm>
          <a:prstGeom prst="rect">
            <a:avLst/>
          </a:prstGeom>
        </p:spPr>
      </p:pic>
      <p:sp>
        <p:nvSpPr>
          <p:cNvPr id="23" name="TextBox 22">
            <a:extLst>
              <a:ext uri="{FF2B5EF4-FFF2-40B4-BE49-F238E27FC236}">
                <a16:creationId xmlns:a16="http://schemas.microsoft.com/office/drawing/2014/main" id="{6E045706-F6A6-468E-9459-57306F9BDA3D}"/>
              </a:ext>
            </a:extLst>
          </p:cNvPr>
          <p:cNvSpPr txBox="1"/>
          <p:nvPr/>
        </p:nvSpPr>
        <p:spPr>
          <a:xfrm>
            <a:off x="9103140" y="6329361"/>
            <a:ext cx="3088860" cy="461665"/>
          </a:xfrm>
          <a:prstGeom prst="rect">
            <a:avLst/>
          </a:prstGeom>
          <a:noFill/>
        </p:spPr>
        <p:txBody>
          <a:bodyPr wrap="square" rtlCol="0">
            <a:spAutoFit/>
          </a:bodyPr>
          <a:lstStyle/>
          <a:p>
            <a:pPr algn="ctr"/>
            <a:r>
              <a:rPr lang="en-CA" sz="2400" i="1" dirty="0">
                <a:solidFill>
                  <a:schemeClr val="accent2">
                    <a:lumMod val="60000"/>
                    <a:lumOff val="40000"/>
                  </a:schemeClr>
                </a:solidFill>
                <a:latin typeface="Times New Roman" panose="02020603050405020304" pitchFamily="18" charset="0"/>
                <a:cs typeface="Times New Roman" panose="02020603050405020304" pitchFamily="18" charset="0"/>
              </a:rPr>
              <a:t>R.A. Rosenfeld, </a:t>
            </a:r>
            <a:r>
              <a:rPr lang="en-CA" sz="2000" i="1" cap="small" dirty="0" err="1">
                <a:solidFill>
                  <a:schemeClr val="accent2">
                    <a:lumMod val="60000"/>
                    <a:lumOff val="40000"/>
                  </a:schemeClr>
                </a:solidFill>
                <a:latin typeface="Times New Roman" panose="02020603050405020304" pitchFamily="18" charset="0"/>
                <a:cs typeface="Times New Roman" panose="02020603050405020304" pitchFamily="18" charset="0"/>
              </a:rPr>
              <a:t>frasc</a:t>
            </a:r>
            <a:endParaRPr lang="en-CA" sz="2000" i="1" cap="small"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38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73DCA8-885F-4C53-A7A6-C1AC595ABFE1}"/>
              </a:ext>
            </a:extLst>
          </p:cNvPr>
          <p:cNvSpPr txBox="1"/>
          <p:nvPr/>
        </p:nvSpPr>
        <p:spPr>
          <a:xfrm>
            <a:off x="-27715" y="41558"/>
            <a:ext cx="914400"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1958</a:t>
            </a:r>
          </a:p>
        </p:txBody>
      </p:sp>
      <p:pic>
        <p:nvPicPr>
          <p:cNvPr id="4" name="Picture 3">
            <a:extLst>
              <a:ext uri="{FF2B5EF4-FFF2-40B4-BE49-F238E27FC236}">
                <a16:creationId xmlns:a16="http://schemas.microsoft.com/office/drawing/2014/main" id="{C3C70177-BCC3-4B11-A366-EB47089FE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64" y="524005"/>
            <a:ext cx="1962150" cy="1990725"/>
          </a:xfrm>
          <a:prstGeom prst="rect">
            <a:avLst/>
          </a:prstGeom>
        </p:spPr>
      </p:pic>
      <p:pic>
        <p:nvPicPr>
          <p:cNvPr id="8" name="Picture 7">
            <a:extLst>
              <a:ext uri="{FF2B5EF4-FFF2-40B4-BE49-F238E27FC236}">
                <a16:creationId xmlns:a16="http://schemas.microsoft.com/office/drawing/2014/main" id="{CBF8E31E-2A9E-4A00-9C15-9CA2E8397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519" y="503223"/>
            <a:ext cx="1962150" cy="1962150"/>
          </a:xfrm>
          <a:prstGeom prst="rect">
            <a:avLst/>
          </a:prstGeom>
        </p:spPr>
      </p:pic>
      <p:pic>
        <p:nvPicPr>
          <p:cNvPr id="10" name="Picture 9">
            <a:extLst>
              <a:ext uri="{FF2B5EF4-FFF2-40B4-BE49-F238E27FC236}">
                <a16:creationId xmlns:a16="http://schemas.microsoft.com/office/drawing/2014/main" id="{DFECEA32-330B-435C-B2F8-83BD0C57F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084" y="524005"/>
            <a:ext cx="1981200" cy="2038350"/>
          </a:xfrm>
          <a:prstGeom prst="rect">
            <a:avLst/>
          </a:prstGeom>
        </p:spPr>
      </p:pic>
      <p:pic>
        <p:nvPicPr>
          <p:cNvPr id="12" name="Picture 11">
            <a:extLst>
              <a:ext uri="{FF2B5EF4-FFF2-40B4-BE49-F238E27FC236}">
                <a16:creationId xmlns:a16="http://schemas.microsoft.com/office/drawing/2014/main" id="{F2BE1B4D-A73C-4FB7-BC23-D387269E6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5519" y="581155"/>
            <a:ext cx="1962150" cy="1981200"/>
          </a:xfrm>
          <a:prstGeom prst="rect">
            <a:avLst/>
          </a:prstGeom>
        </p:spPr>
      </p:pic>
      <p:pic>
        <p:nvPicPr>
          <p:cNvPr id="14" name="Picture 13">
            <a:extLst>
              <a:ext uri="{FF2B5EF4-FFF2-40B4-BE49-F238E27FC236}">
                <a16:creationId xmlns:a16="http://schemas.microsoft.com/office/drawing/2014/main" id="{0D969D04-3CF0-4E8B-A0F5-771FEBA1D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6512" y="581155"/>
            <a:ext cx="1990725" cy="2009775"/>
          </a:xfrm>
          <a:prstGeom prst="rect">
            <a:avLst/>
          </a:prstGeom>
        </p:spPr>
      </p:pic>
      <p:pic>
        <p:nvPicPr>
          <p:cNvPr id="16" name="Picture 15">
            <a:extLst>
              <a:ext uri="{FF2B5EF4-FFF2-40B4-BE49-F238E27FC236}">
                <a16:creationId xmlns:a16="http://schemas.microsoft.com/office/drawing/2014/main" id="{F27D5376-8413-4853-8B30-C986407C4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64" y="3241102"/>
            <a:ext cx="1895475" cy="2038350"/>
          </a:xfrm>
          <a:prstGeom prst="rect">
            <a:avLst/>
          </a:prstGeom>
        </p:spPr>
      </p:pic>
      <p:pic>
        <p:nvPicPr>
          <p:cNvPr id="18" name="Picture 17">
            <a:extLst>
              <a:ext uri="{FF2B5EF4-FFF2-40B4-BE49-F238E27FC236}">
                <a16:creationId xmlns:a16="http://schemas.microsoft.com/office/drawing/2014/main" id="{ED97B2DC-00B0-4775-B101-0746A0F754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3519" y="3241102"/>
            <a:ext cx="1914525" cy="1933575"/>
          </a:xfrm>
          <a:prstGeom prst="rect">
            <a:avLst/>
          </a:prstGeom>
        </p:spPr>
      </p:pic>
      <p:pic>
        <p:nvPicPr>
          <p:cNvPr id="20" name="Picture 19">
            <a:extLst>
              <a:ext uri="{FF2B5EF4-FFF2-40B4-BE49-F238E27FC236}">
                <a16:creationId xmlns:a16="http://schemas.microsoft.com/office/drawing/2014/main" id="{26C2A242-6072-46DC-AE35-F1429F7AE3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2424" y="3222051"/>
            <a:ext cx="1914525" cy="1971675"/>
          </a:xfrm>
          <a:prstGeom prst="rect">
            <a:avLst/>
          </a:prstGeom>
        </p:spPr>
      </p:pic>
      <p:sp>
        <p:nvSpPr>
          <p:cNvPr id="21" name="TextBox 20">
            <a:extLst>
              <a:ext uri="{FF2B5EF4-FFF2-40B4-BE49-F238E27FC236}">
                <a16:creationId xmlns:a16="http://schemas.microsoft.com/office/drawing/2014/main" id="{C8674441-3115-42F3-8D49-715E182BF506}"/>
              </a:ext>
            </a:extLst>
          </p:cNvPr>
          <p:cNvSpPr txBox="1"/>
          <p:nvPr/>
        </p:nvSpPr>
        <p:spPr>
          <a:xfrm>
            <a:off x="473664" y="2493945"/>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01 2100 EST seeing 2-3 </a:t>
            </a:r>
            <a:r>
              <a:rPr lang="en-CA" sz="1200" dirty="0" err="1">
                <a:solidFill>
                  <a:schemeClr val="accent2">
                    <a:lumMod val="20000"/>
                    <a:lumOff val="80000"/>
                  </a:schemeClr>
                </a:solidFill>
                <a:latin typeface="Times New Roman" panose="02020603050405020304" pitchFamily="18" charset="0"/>
                <a:cs typeface="Times New Roman" panose="02020603050405020304" pitchFamily="18" charset="0"/>
              </a:rPr>
              <a:t>sm</a:t>
            </a:r>
            <a:endParaRPr lang="en-CA" sz="12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EBADA6C-2800-452C-A9C0-F68A83E421BF}"/>
              </a:ext>
            </a:extLst>
          </p:cNvPr>
          <p:cNvSpPr txBox="1"/>
          <p:nvPr/>
        </p:nvSpPr>
        <p:spPr>
          <a:xfrm>
            <a:off x="2814657" y="2465373"/>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02 2130 EST seeing 4</a:t>
            </a:r>
          </a:p>
        </p:txBody>
      </p:sp>
      <p:sp>
        <p:nvSpPr>
          <p:cNvPr id="24" name="TextBox 23">
            <a:extLst>
              <a:ext uri="{FF2B5EF4-FFF2-40B4-BE49-F238E27FC236}">
                <a16:creationId xmlns:a16="http://schemas.microsoft.com/office/drawing/2014/main" id="{2F82A56A-BC66-4530-B593-EFD7D7E2C938}"/>
              </a:ext>
            </a:extLst>
          </p:cNvPr>
          <p:cNvSpPr txBox="1"/>
          <p:nvPr/>
        </p:nvSpPr>
        <p:spPr>
          <a:xfrm>
            <a:off x="5101948" y="2562355"/>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04 2100 EST seeing 2-3</a:t>
            </a:r>
          </a:p>
        </p:txBody>
      </p:sp>
      <p:sp>
        <p:nvSpPr>
          <p:cNvPr id="25" name="TextBox 24">
            <a:extLst>
              <a:ext uri="{FF2B5EF4-FFF2-40B4-BE49-F238E27FC236}">
                <a16:creationId xmlns:a16="http://schemas.microsoft.com/office/drawing/2014/main" id="{55D70942-AC7C-4302-A353-24027630926B}"/>
              </a:ext>
            </a:extLst>
          </p:cNvPr>
          <p:cNvSpPr txBox="1"/>
          <p:nvPr/>
        </p:nvSpPr>
        <p:spPr>
          <a:xfrm>
            <a:off x="7425635" y="2562355"/>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7 2100 EST seeing 3-4 </a:t>
            </a:r>
            <a:r>
              <a:rPr lang="en-CA" sz="1200" dirty="0" err="1">
                <a:solidFill>
                  <a:schemeClr val="accent2">
                    <a:lumMod val="20000"/>
                    <a:lumOff val="80000"/>
                  </a:schemeClr>
                </a:solidFill>
                <a:latin typeface="Times New Roman" panose="02020603050405020304" pitchFamily="18" charset="0"/>
                <a:cs typeface="Times New Roman" panose="02020603050405020304" pitchFamily="18" charset="0"/>
              </a:rPr>
              <a:t>sm</a:t>
            </a:r>
            <a:endParaRPr lang="en-CA" sz="12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7003D03-BA2A-47E0-BB4F-D327844EF20D}"/>
              </a:ext>
            </a:extLst>
          </p:cNvPr>
          <p:cNvSpPr txBox="1"/>
          <p:nvPr/>
        </p:nvSpPr>
        <p:spPr>
          <a:xfrm>
            <a:off x="9774446" y="2562355"/>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09 2000 EST seeing 2 </a:t>
            </a:r>
            <a:r>
              <a:rPr lang="en-CA" sz="1200" dirty="0" err="1">
                <a:solidFill>
                  <a:schemeClr val="accent2">
                    <a:lumMod val="20000"/>
                    <a:lumOff val="80000"/>
                  </a:schemeClr>
                </a:solidFill>
                <a:latin typeface="Times New Roman" panose="02020603050405020304" pitchFamily="18" charset="0"/>
                <a:cs typeface="Times New Roman" panose="02020603050405020304" pitchFamily="18" charset="0"/>
              </a:rPr>
              <a:t>sm</a:t>
            </a:r>
            <a:endParaRPr lang="en-CA" sz="12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052D9F9-F643-4780-B33E-3625141ED5FA}"/>
              </a:ext>
            </a:extLst>
          </p:cNvPr>
          <p:cNvSpPr txBox="1"/>
          <p:nvPr/>
        </p:nvSpPr>
        <p:spPr>
          <a:xfrm>
            <a:off x="540339" y="5279452"/>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12  2000 EST seeing 3 </a:t>
            </a:r>
            <a:r>
              <a:rPr lang="en-CA" sz="1200" dirty="0" err="1">
                <a:solidFill>
                  <a:schemeClr val="accent2">
                    <a:lumMod val="20000"/>
                    <a:lumOff val="80000"/>
                  </a:schemeClr>
                </a:solidFill>
                <a:latin typeface="Times New Roman" panose="02020603050405020304" pitchFamily="18" charset="0"/>
                <a:cs typeface="Times New Roman" panose="02020603050405020304" pitchFamily="18" charset="0"/>
              </a:rPr>
              <a:t>sm</a:t>
            </a:r>
            <a:endParaRPr lang="en-CA" sz="12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CF0A5BFE-1BC1-4439-AF0A-98A8C2930627}"/>
              </a:ext>
            </a:extLst>
          </p:cNvPr>
          <p:cNvSpPr txBox="1"/>
          <p:nvPr/>
        </p:nvSpPr>
        <p:spPr>
          <a:xfrm>
            <a:off x="2759676" y="5174677"/>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22  2000 EST seeing 3</a:t>
            </a:r>
          </a:p>
        </p:txBody>
      </p:sp>
      <p:sp>
        <p:nvSpPr>
          <p:cNvPr id="30" name="TextBox 29">
            <a:extLst>
              <a:ext uri="{FF2B5EF4-FFF2-40B4-BE49-F238E27FC236}">
                <a16:creationId xmlns:a16="http://schemas.microsoft.com/office/drawing/2014/main" id="{9FC23EE7-6B76-47E9-9993-B54EB8BB11E9}"/>
              </a:ext>
            </a:extLst>
          </p:cNvPr>
          <p:cNvSpPr txBox="1"/>
          <p:nvPr/>
        </p:nvSpPr>
        <p:spPr>
          <a:xfrm>
            <a:off x="5045688" y="5228241"/>
            <a:ext cx="1895475" cy="461665"/>
          </a:xfrm>
          <a:prstGeom prst="rect">
            <a:avLst/>
          </a:prstGeom>
          <a:noFill/>
        </p:spPr>
        <p:txBody>
          <a:bodyPr wrap="square" rtlCol="0">
            <a:spAutoFit/>
          </a:bodyPr>
          <a:lstStyle/>
          <a:p>
            <a:pPr algn="ctr"/>
            <a:r>
              <a:rPr lang="en-CA" sz="1200" dirty="0">
                <a:solidFill>
                  <a:schemeClr val="accent2">
                    <a:lumMod val="20000"/>
                    <a:lumOff val="80000"/>
                  </a:schemeClr>
                </a:solidFill>
                <a:latin typeface="Times New Roman" panose="02020603050405020304" pitchFamily="18" charset="0"/>
                <a:cs typeface="Times New Roman" panose="02020603050405020304" pitchFamily="18" charset="0"/>
              </a:rPr>
              <a:t>1958 Nov 27 2100 EST seeing 5</a:t>
            </a:r>
          </a:p>
        </p:txBody>
      </p:sp>
      <p:sp>
        <p:nvSpPr>
          <p:cNvPr id="31" name="TextBox 30">
            <a:extLst>
              <a:ext uri="{FF2B5EF4-FFF2-40B4-BE49-F238E27FC236}">
                <a16:creationId xmlns:a16="http://schemas.microsoft.com/office/drawing/2014/main" id="{DCD9CDEE-6A76-412E-9CC8-1D029971CB73}"/>
              </a:ext>
            </a:extLst>
          </p:cNvPr>
          <p:cNvSpPr txBox="1"/>
          <p:nvPr/>
        </p:nvSpPr>
        <p:spPr>
          <a:xfrm>
            <a:off x="7823081" y="3833981"/>
            <a:ext cx="3726861" cy="923330"/>
          </a:xfrm>
          <a:prstGeom prst="rect">
            <a:avLst/>
          </a:prstGeom>
          <a:noFill/>
        </p:spPr>
        <p:txBody>
          <a:bodyPr wrap="square" rtlCol="0">
            <a:spAutoFit/>
          </a:bodyPr>
          <a:lstStyle/>
          <a:p>
            <a:r>
              <a:rPr lang="en-CA" dirty="0">
                <a:solidFill>
                  <a:schemeClr val="accent2">
                    <a:lumMod val="75000"/>
                  </a:schemeClr>
                </a:solidFill>
                <a:latin typeface="Times New Roman" panose="02020603050405020304" pitchFamily="18" charset="0"/>
                <a:cs typeface="Times New Roman" panose="02020603050405020304" pitchFamily="18" charset="0"/>
              </a:rPr>
              <a:t>S.A. Zielinski, observing in Quebec. He used a </a:t>
            </a:r>
            <a:r>
              <a:rPr lang="en-US" dirty="0">
                <a:solidFill>
                  <a:schemeClr val="accent2">
                    <a:lumMod val="75000"/>
                  </a:schemeClr>
                </a:solidFill>
                <a:latin typeface="Times New Roman" panose="02020603050405020304" pitchFamily="18" charset="0"/>
                <a:cs typeface="Times New Roman" panose="02020603050405020304" pitchFamily="18" charset="0"/>
              </a:rPr>
              <a:t>a 10-inch f/7.2 reflector, x150.</a:t>
            </a:r>
            <a:endParaRPr lang="en-CA"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756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6DFE0-2794-472C-B764-05988EE650BE}"/>
              </a:ext>
            </a:extLst>
          </p:cNvPr>
          <p:cNvSpPr txBox="1"/>
          <p:nvPr/>
        </p:nvSpPr>
        <p:spPr>
          <a:xfrm>
            <a:off x="-27715" y="41558"/>
            <a:ext cx="1828806"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1960(-1961)</a:t>
            </a:r>
          </a:p>
        </p:txBody>
      </p:sp>
      <p:sp>
        <p:nvSpPr>
          <p:cNvPr id="3" name="TextBox 2">
            <a:extLst>
              <a:ext uri="{FF2B5EF4-FFF2-40B4-BE49-F238E27FC236}">
                <a16:creationId xmlns:a16="http://schemas.microsoft.com/office/drawing/2014/main" id="{B484933D-8E42-4C6A-83C8-6B3AF0740D89}"/>
              </a:ext>
            </a:extLst>
          </p:cNvPr>
          <p:cNvSpPr txBox="1"/>
          <p:nvPr/>
        </p:nvSpPr>
        <p:spPr>
          <a:xfrm>
            <a:off x="0" y="503223"/>
            <a:ext cx="12191999" cy="1631216"/>
          </a:xfrm>
          <a:prstGeom prst="rect">
            <a:avLst/>
          </a:prstGeom>
          <a:noFill/>
        </p:spPr>
        <p:txBody>
          <a:bodyPr wrap="square" rtlCol="0">
            <a:spAutoFit/>
          </a:bodyPr>
          <a:lstStyle/>
          <a:p>
            <a:r>
              <a:rPr lang="en-US" sz="2000" dirty="0">
                <a:solidFill>
                  <a:schemeClr val="accent2">
                    <a:lumMod val="40000"/>
                    <a:lumOff val="60000"/>
                  </a:schemeClr>
                </a:solidFill>
                <a:latin typeface="Times New Roman" panose="02020603050405020304" pitchFamily="18" charset="0"/>
                <a:cs typeface="Times New Roman" panose="02020603050405020304" pitchFamily="18" charset="0"/>
              </a:rPr>
              <a:t>The first (and most notable example) of a RASC team effort at planetary imaging and mapping through </a:t>
            </a:r>
            <a:r>
              <a:rPr lang="en-US" sz="2000" dirty="0" err="1">
                <a:solidFill>
                  <a:schemeClr val="accent2">
                    <a:lumMod val="40000"/>
                    <a:lumOff val="60000"/>
                  </a:schemeClr>
                </a:solidFill>
                <a:latin typeface="Times New Roman" panose="02020603050405020304" pitchFamily="18" charset="0"/>
                <a:cs typeface="Times New Roman" panose="02020603050405020304" pitchFamily="18" charset="0"/>
              </a:rPr>
              <a:t>astrosketching</a:t>
            </a:r>
            <a:r>
              <a:rPr lang="en-US" sz="2000" dirty="0">
                <a:solidFill>
                  <a:schemeClr val="accent2">
                    <a:lumMod val="40000"/>
                    <a:lumOff val="60000"/>
                  </a:schemeClr>
                </a:solidFill>
                <a:latin typeface="Times New Roman" panose="02020603050405020304" pitchFamily="18" charset="0"/>
                <a:cs typeface="Times New Roman" panose="02020603050405020304" pitchFamily="18" charset="0"/>
              </a:rPr>
              <a:t> was by members of the Montreal Centre </a:t>
            </a:r>
            <a:r>
              <a:rPr lang="en-US" sz="2000" i="1" dirty="0">
                <a:solidFill>
                  <a:schemeClr val="accent2">
                    <a:lumMod val="40000"/>
                    <a:lumOff val="60000"/>
                  </a:schemeClr>
                </a:solidFill>
                <a:latin typeface="Times New Roman" panose="02020603050405020304" pitchFamily="18" charset="0"/>
                <a:cs typeface="Times New Roman" panose="02020603050405020304" pitchFamily="18" charset="0"/>
              </a:rPr>
              <a:t>ca</a:t>
            </a:r>
            <a:r>
              <a:rPr lang="en-US" sz="2000" dirty="0">
                <a:solidFill>
                  <a:schemeClr val="accent2">
                    <a:lumMod val="40000"/>
                    <a:lumOff val="60000"/>
                  </a:schemeClr>
                </a:solidFill>
                <a:latin typeface="Times New Roman" panose="02020603050405020304" pitchFamily="18" charset="0"/>
                <a:cs typeface="Times New Roman" panose="02020603050405020304" pitchFamily="18" charset="0"/>
              </a:rPr>
              <a:t>. 1960. Dr. Geoff </a:t>
            </a:r>
            <a:r>
              <a:rPr lang="en-US" sz="2000" dirty="0" err="1">
                <a:solidFill>
                  <a:schemeClr val="accent2">
                    <a:lumMod val="40000"/>
                    <a:lumOff val="60000"/>
                  </a:schemeClr>
                </a:solidFill>
                <a:latin typeface="Times New Roman" panose="02020603050405020304" pitchFamily="18" charset="0"/>
                <a:cs typeface="Times New Roman" panose="02020603050405020304" pitchFamily="18" charset="0"/>
              </a:rPr>
              <a:t>Gaherty</a:t>
            </a:r>
            <a:r>
              <a:rPr lang="en-US" sz="2000" dirty="0">
                <a:solidFill>
                  <a:schemeClr val="accent2">
                    <a:lumMod val="40000"/>
                    <a:lumOff val="60000"/>
                  </a:schemeClr>
                </a:solidFill>
                <a:latin typeface="Times New Roman" panose="02020603050405020304" pitchFamily="18" charset="0"/>
                <a:cs typeface="Times New Roman" panose="02020603050405020304" pitchFamily="18" charset="0"/>
              </a:rPr>
              <a:t> (1941-2016) effectively lead the Mars project, and remarked it was for a “term project for a course in cartography which I was taking at McGill that spring”. Notable contributors included Klaus </a:t>
            </a:r>
            <a:r>
              <a:rPr lang="en-CA" sz="2000" dirty="0" err="1">
                <a:solidFill>
                  <a:schemeClr val="accent2">
                    <a:lumMod val="40000"/>
                    <a:lumOff val="60000"/>
                  </a:schemeClr>
                </a:solidFill>
                <a:latin typeface="Times New Roman" panose="02020603050405020304" pitchFamily="18" charset="0"/>
                <a:cs typeface="Times New Roman" panose="02020603050405020304" pitchFamily="18" charset="0"/>
              </a:rPr>
              <a:t>Brasch</a:t>
            </a:r>
            <a:r>
              <a:rPr lang="en-CA" sz="2000" dirty="0">
                <a:solidFill>
                  <a:schemeClr val="accent2">
                    <a:lumMod val="40000"/>
                    <a:lumOff val="60000"/>
                  </a:schemeClr>
                </a:solidFill>
                <a:latin typeface="Times New Roman" panose="02020603050405020304" pitchFamily="18" charset="0"/>
                <a:cs typeface="Times New Roman" panose="02020603050405020304" pitchFamily="18" charset="0"/>
              </a:rPr>
              <a:t> and </a:t>
            </a:r>
            <a:r>
              <a:rPr lang="en-US" sz="2000" dirty="0">
                <a:solidFill>
                  <a:schemeClr val="accent2">
                    <a:lumMod val="40000"/>
                    <a:lumOff val="60000"/>
                  </a:schemeClr>
                </a:solidFill>
                <a:latin typeface="Times New Roman" panose="02020603050405020304" pitchFamily="18" charset="0"/>
                <a:cs typeface="Times New Roman" panose="02020603050405020304" pitchFamily="18" charset="0"/>
              </a:rPr>
              <a:t>Constantine </a:t>
            </a:r>
            <a:r>
              <a:rPr lang="en-US" sz="2000" dirty="0" err="1">
                <a:solidFill>
                  <a:schemeClr val="accent2">
                    <a:lumMod val="40000"/>
                    <a:lumOff val="60000"/>
                  </a:schemeClr>
                </a:solidFill>
                <a:latin typeface="Times New Roman" panose="02020603050405020304" pitchFamily="18" charset="0"/>
                <a:cs typeface="Times New Roman" panose="02020603050405020304" pitchFamily="18" charset="0"/>
              </a:rPr>
              <a:t>Papacosmas</a:t>
            </a:r>
            <a:r>
              <a:rPr lang="en-US" sz="2000" dirty="0">
                <a:solidFill>
                  <a:schemeClr val="accent2">
                    <a:lumMod val="40000"/>
                    <a:lumOff val="60000"/>
                  </a:schemeClr>
                </a:solidFill>
                <a:latin typeface="Times New Roman" panose="02020603050405020304" pitchFamily="18" charset="0"/>
                <a:cs typeface="Times New Roman" panose="02020603050405020304" pitchFamily="18" charset="0"/>
              </a:rPr>
              <a:t>, among others. The chief instruments used were the Centre’s 6-inch refractor, and a 8-inch reflector.</a:t>
            </a:r>
            <a:endParaRPr lang="en-CA" sz="2000"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76794E4-10E9-4FB8-8AB1-0FB4892DA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618" y="1633110"/>
            <a:ext cx="5531263" cy="3823855"/>
          </a:xfrm>
          <a:prstGeom prst="rect">
            <a:avLst/>
          </a:prstGeom>
        </p:spPr>
      </p:pic>
      <p:sp>
        <p:nvSpPr>
          <p:cNvPr id="8" name="TextBox 7">
            <a:extLst>
              <a:ext uri="{FF2B5EF4-FFF2-40B4-BE49-F238E27FC236}">
                <a16:creationId xmlns:a16="http://schemas.microsoft.com/office/drawing/2014/main" id="{35C3EE03-1FDC-41F4-A897-284B0FFAE263}"/>
              </a:ext>
            </a:extLst>
          </p:cNvPr>
          <p:cNvSpPr txBox="1"/>
          <p:nvPr/>
        </p:nvSpPr>
        <p:spPr>
          <a:xfrm>
            <a:off x="5389247" y="5192652"/>
            <a:ext cx="6802753" cy="1323439"/>
          </a:xfrm>
          <a:prstGeom prst="rect">
            <a:avLst/>
          </a:prstGeom>
          <a:noFill/>
        </p:spPr>
        <p:txBody>
          <a:bodyPr wrap="square" rtlCol="0">
            <a:spAutoFit/>
          </a:bodyPr>
          <a:lstStyle/>
          <a:p>
            <a:pPr algn="just"/>
            <a:r>
              <a:rPr lang="en-CA" sz="1600" dirty="0">
                <a:solidFill>
                  <a:schemeClr val="accent2">
                    <a:lumMod val="40000"/>
                    <a:lumOff val="60000"/>
                  </a:schemeClr>
                </a:solidFill>
                <a:latin typeface="Times New Roman" panose="02020603050405020304" pitchFamily="18" charset="0"/>
                <a:cs typeface="Times New Roman" panose="02020603050405020304" pitchFamily="18" charset="0"/>
              </a:rPr>
              <a:t>Mars on 1960 December 3/4 at 23:00-23:30 local time (04:00-04:30 UT) as sketched by K.R. </a:t>
            </a:r>
            <a:r>
              <a:rPr lang="en-CA" sz="1600" dirty="0" err="1">
                <a:solidFill>
                  <a:schemeClr val="accent2">
                    <a:lumMod val="40000"/>
                    <a:lumOff val="60000"/>
                  </a:schemeClr>
                </a:solidFill>
                <a:latin typeface="Times New Roman" panose="02020603050405020304" pitchFamily="18" charset="0"/>
                <a:cs typeface="Times New Roman" panose="02020603050405020304" pitchFamily="18" charset="0"/>
              </a:rPr>
              <a:t>Brasch</a:t>
            </a:r>
            <a:r>
              <a:rPr lang="en-CA" sz="1600" dirty="0">
                <a:solidFill>
                  <a:schemeClr val="accent2">
                    <a:lumMod val="40000"/>
                    <a:lumOff val="60000"/>
                  </a:schemeClr>
                </a:solidFill>
                <a:latin typeface="Times New Roman" panose="02020603050405020304" pitchFamily="18" charset="0"/>
                <a:cs typeface="Times New Roman" panose="02020603050405020304" pitchFamily="18" charset="0"/>
              </a:rPr>
              <a:t>. C.M. 207°. 8" reflector at 300x. Seeing 5-2. Transparency 3-4. Colour contrast very great, dark regions greenish-brown and surrounding area bright rust-red. N. polar region glittering white. 1 canal seen. T = 7° </a:t>
            </a:r>
          </a:p>
        </p:txBody>
      </p:sp>
      <p:pic>
        <p:nvPicPr>
          <p:cNvPr id="10" name="Picture 9">
            <a:extLst>
              <a:ext uri="{FF2B5EF4-FFF2-40B4-BE49-F238E27FC236}">
                <a16:creationId xmlns:a16="http://schemas.microsoft.com/office/drawing/2014/main" id="{49C63972-1447-45FD-ACE1-F889922F3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945" y="2363052"/>
            <a:ext cx="2953992" cy="4153039"/>
          </a:xfrm>
          <a:prstGeom prst="rect">
            <a:avLst/>
          </a:prstGeom>
        </p:spPr>
      </p:pic>
    </p:spTree>
    <p:extLst>
      <p:ext uri="{BB962C8B-B14F-4D97-AF65-F5344CB8AC3E}">
        <p14:creationId xmlns:p14="http://schemas.microsoft.com/office/powerpoint/2010/main" val="1968559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5EF2D7-FFED-4381-8B12-9AAC16C4E63C}"/>
              </a:ext>
            </a:extLst>
          </p:cNvPr>
          <p:cNvSpPr txBox="1"/>
          <p:nvPr/>
        </p:nvSpPr>
        <p:spPr>
          <a:xfrm>
            <a:off x="374073" y="498764"/>
            <a:ext cx="914400" cy="369332"/>
          </a:xfrm>
          <a:prstGeom prst="rect">
            <a:avLst/>
          </a:prstGeom>
          <a:noFill/>
        </p:spPr>
        <p:txBody>
          <a:bodyPr wrap="square" rtlCol="0">
            <a:spAutoFit/>
          </a:bodyPr>
          <a:lstStyle/>
          <a:p>
            <a:r>
              <a:rPr lang="en-CA" dirty="0"/>
              <a:t>1892</a:t>
            </a:r>
          </a:p>
        </p:txBody>
      </p:sp>
      <p:sp>
        <p:nvSpPr>
          <p:cNvPr id="3" name="TextBox 2">
            <a:extLst>
              <a:ext uri="{FF2B5EF4-FFF2-40B4-BE49-F238E27FC236}">
                <a16:creationId xmlns:a16="http://schemas.microsoft.com/office/drawing/2014/main" id="{BC23C168-3896-478D-9095-1550B9EAA934}"/>
              </a:ext>
            </a:extLst>
          </p:cNvPr>
          <p:cNvSpPr txBox="1"/>
          <p:nvPr/>
        </p:nvSpPr>
        <p:spPr>
          <a:xfrm>
            <a:off x="-27715" y="41558"/>
            <a:ext cx="914400"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1892</a:t>
            </a:r>
          </a:p>
        </p:txBody>
      </p:sp>
      <p:pic>
        <p:nvPicPr>
          <p:cNvPr id="5" name="Picture 4">
            <a:extLst>
              <a:ext uri="{FF2B5EF4-FFF2-40B4-BE49-F238E27FC236}">
                <a16:creationId xmlns:a16="http://schemas.microsoft.com/office/drawing/2014/main" id="{7AB8FEA0-AB02-47A2-93F0-C707C2B00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3" y="1120984"/>
            <a:ext cx="4002646" cy="4616031"/>
          </a:xfrm>
          <a:prstGeom prst="rect">
            <a:avLst/>
          </a:prstGeom>
        </p:spPr>
      </p:pic>
      <p:pic>
        <p:nvPicPr>
          <p:cNvPr id="7" name="Picture 6">
            <a:extLst>
              <a:ext uri="{FF2B5EF4-FFF2-40B4-BE49-F238E27FC236}">
                <a16:creationId xmlns:a16="http://schemas.microsoft.com/office/drawing/2014/main" id="{ACF850B7-D4D4-4742-8A42-63AEFD3EF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414" y="152396"/>
            <a:ext cx="6581513" cy="6553206"/>
          </a:xfrm>
          <a:prstGeom prst="rect">
            <a:avLst/>
          </a:prstGeom>
        </p:spPr>
      </p:pic>
    </p:spTree>
    <p:extLst>
      <p:ext uri="{BB962C8B-B14F-4D97-AF65-F5344CB8AC3E}">
        <p14:creationId xmlns:p14="http://schemas.microsoft.com/office/powerpoint/2010/main" val="244224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48324-5ABB-466D-9AA3-A9344EF4BC71}"/>
              </a:ext>
            </a:extLst>
          </p:cNvPr>
          <p:cNvSpPr txBox="1"/>
          <p:nvPr/>
        </p:nvSpPr>
        <p:spPr>
          <a:xfrm>
            <a:off x="-27715" y="41558"/>
            <a:ext cx="1163788"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1918</a:t>
            </a:r>
          </a:p>
        </p:txBody>
      </p:sp>
      <p:pic>
        <p:nvPicPr>
          <p:cNvPr id="4" name="Picture 3">
            <a:extLst>
              <a:ext uri="{FF2B5EF4-FFF2-40B4-BE49-F238E27FC236}">
                <a16:creationId xmlns:a16="http://schemas.microsoft.com/office/drawing/2014/main" id="{B27B0CC3-1921-40FC-B02F-07092243E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79" y="609600"/>
            <a:ext cx="5450278" cy="5869530"/>
          </a:xfrm>
          <a:prstGeom prst="rect">
            <a:avLst/>
          </a:prstGeom>
        </p:spPr>
      </p:pic>
      <p:pic>
        <p:nvPicPr>
          <p:cNvPr id="10" name="Picture 9">
            <a:extLst>
              <a:ext uri="{FF2B5EF4-FFF2-40B4-BE49-F238E27FC236}">
                <a16:creationId xmlns:a16="http://schemas.microsoft.com/office/drawing/2014/main" id="{7FA188A6-1727-4DA4-BB7F-8EDCE592E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529" y="1503426"/>
            <a:ext cx="4081877" cy="4081877"/>
          </a:xfrm>
          <a:prstGeom prst="rect">
            <a:avLst/>
          </a:prstGeom>
        </p:spPr>
      </p:pic>
    </p:spTree>
    <p:extLst>
      <p:ext uri="{BB962C8B-B14F-4D97-AF65-F5344CB8AC3E}">
        <p14:creationId xmlns:p14="http://schemas.microsoft.com/office/powerpoint/2010/main" val="1711618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0EA0C5-B58E-46A7-93EB-CB1BC3FD44CE}"/>
              </a:ext>
            </a:extLst>
          </p:cNvPr>
          <p:cNvSpPr txBox="1"/>
          <p:nvPr/>
        </p:nvSpPr>
        <p:spPr>
          <a:xfrm>
            <a:off x="-27715" y="41558"/>
            <a:ext cx="914400"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1958</a:t>
            </a:r>
          </a:p>
        </p:txBody>
      </p:sp>
      <p:pic>
        <p:nvPicPr>
          <p:cNvPr id="4" name="Picture 3">
            <a:extLst>
              <a:ext uri="{FF2B5EF4-FFF2-40B4-BE49-F238E27FC236}">
                <a16:creationId xmlns:a16="http://schemas.microsoft.com/office/drawing/2014/main" id="{003C0233-0908-4C56-82EF-93CCBCCA7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503223"/>
            <a:ext cx="6096000" cy="6052561"/>
          </a:xfrm>
          <a:prstGeom prst="rect">
            <a:avLst/>
          </a:prstGeom>
        </p:spPr>
      </p:pic>
    </p:spTree>
    <p:extLst>
      <p:ext uri="{BB962C8B-B14F-4D97-AF65-F5344CB8AC3E}">
        <p14:creationId xmlns:p14="http://schemas.microsoft.com/office/powerpoint/2010/main" val="3859411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F94465-A74D-40C7-852C-E7C339B4708C}"/>
              </a:ext>
            </a:extLst>
          </p:cNvPr>
          <p:cNvSpPr txBox="1"/>
          <p:nvPr/>
        </p:nvSpPr>
        <p:spPr>
          <a:xfrm>
            <a:off x="-27715" y="41558"/>
            <a:ext cx="1828806"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1960(-1961)</a:t>
            </a:r>
          </a:p>
        </p:txBody>
      </p:sp>
      <p:pic>
        <p:nvPicPr>
          <p:cNvPr id="4" name="Picture 3">
            <a:extLst>
              <a:ext uri="{FF2B5EF4-FFF2-40B4-BE49-F238E27FC236}">
                <a16:creationId xmlns:a16="http://schemas.microsoft.com/office/drawing/2014/main" id="{6F833B5A-4C1B-4054-B07A-10157AF36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230" y="140165"/>
            <a:ext cx="5105400" cy="6606988"/>
          </a:xfrm>
          <a:prstGeom prst="rect">
            <a:avLst/>
          </a:prstGeom>
        </p:spPr>
      </p:pic>
      <p:pic>
        <p:nvPicPr>
          <p:cNvPr id="6" name="Picture 5">
            <a:extLst>
              <a:ext uri="{FF2B5EF4-FFF2-40B4-BE49-F238E27FC236}">
                <a16:creationId xmlns:a16="http://schemas.microsoft.com/office/drawing/2014/main" id="{0BC2ECAE-4FAB-4721-B127-BC17787C2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30" y="819039"/>
            <a:ext cx="4789651" cy="4875179"/>
          </a:xfrm>
          <a:prstGeom prst="rect">
            <a:avLst/>
          </a:prstGeom>
        </p:spPr>
      </p:pic>
    </p:spTree>
    <p:extLst>
      <p:ext uri="{BB962C8B-B14F-4D97-AF65-F5344CB8AC3E}">
        <p14:creationId xmlns:p14="http://schemas.microsoft.com/office/powerpoint/2010/main" val="2216327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8018E-18A8-42EE-A933-1DD0AB2C5736}"/>
              </a:ext>
            </a:extLst>
          </p:cNvPr>
          <p:cNvSpPr txBox="1"/>
          <p:nvPr/>
        </p:nvSpPr>
        <p:spPr>
          <a:xfrm>
            <a:off x="-27715" y="41558"/>
            <a:ext cx="1828806"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1960(-1961)</a:t>
            </a:r>
          </a:p>
        </p:txBody>
      </p:sp>
      <p:pic>
        <p:nvPicPr>
          <p:cNvPr id="4" name="Picture 3">
            <a:extLst>
              <a:ext uri="{FF2B5EF4-FFF2-40B4-BE49-F238E27FC236}">
                <a16:creationId xmlns:a16="http://schemas.microsoft.com/office/drawing/2014/main" id="{0E86B71E-20DC-4AE0-87B3-0FEF20E6D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63" y="476386"/>
            <a:ext cx="10627015" cy="6104522"/>
          </a:xfrm>
          <a:prstGeom prst="rect">
            <a:avLst/>
          </a:prstGeom>
        </p:spPr>
      </p:pic>
    </p:spTree>
    <p:extLst>
      <p:ext uri="{BB962C8B-B14F-4D97-AF65-F5344CB8AC3E}">
        <p14:creationId xmlns:p14="http://schemas.microsoft.com/office/powerpoint/2010/main" val="3347951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07E84-7762-43E0-9902-04BEE72D7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09" y="115587"/>
            <a:ext cx="12192000" cy="6626825"/>
          </a:xfrm>
          <a:prstGeom prst="rect">
            <a:avLst/>
          </a:prstGeom>
        </p:spPr>
      </p:pic>
      <p:sp>
        <p:nvSpPr>
          <p:cNvPr id="4" name="TextBox 3">
            <a:extLst>
              <a:ext uri="{FF2B5EF4-FFF2-40B4-BE49-F238E27FC236}">
                <a16:creationId xmlns:a16="http://schemas.microsoft.com/office/drawing/2014/main" id="{48819339-1FB9-4494-97C0-00CE1ED5B730}"/>
              </a:ext>
            </a:extLst>
          </p:cNvPr>
          <p:cNvSpPr txBox="1"/>
          <p:nvPr/>
        </p:nvSpPr>
        <p:spPr>
          <a:xfrm>
            <a:off x="8104909" y="1662545"/>
            <a:ext cx="2161309" cy="338554"/>
          </a:xfrm>
          <a:prstGeom prst="rect">
            <a:avLst/>
          </a:prstGeom>
          <a:noFill/>
        </p:spPr>
        <p:txBody>
          <a:bodyPr wrap="square" rtlCol="0">
            <a:spAutoFit/>
          </a:bodyPr>
          <a:lstStyle/>
          <a:p>
            <a:r>
              <a:rPr lang="en-CA" sz="1600" dirty="0">
                <a:solidFill>
                  <a:schemeClr val="accent2">
                    <a:lumMod val="40000"/>
                    <a:lumOff val="60000"/>
                  </a:schemeClr>
                </a:solidFill>
                <a:latin typeface="Times New Roman" panose="02020603050405020304" pitchFamily="18" charset="0"/>
                <a:cs typeface="Times New Roman" panose="02020603050405020304" pitchFamily="18" charset="0"/>
              </a:rPr>
              <a:t>E.M. </a:t>
            </a:r>
            <a:r>
              <a:rPr lang="en-CA" sz="1600" dirty="0" err="1">
                <a:solidFill>
                  <a:schemeClr val="accent2">
                    <a:lumMod val="40000"/>
                    <a:lumOff val="60000"/>
                  </a:schemeClr>
                </a:solidFill>
                <a:latin typeface="Times New Roman" panose="02020603050405020304" pitchFamily="18" charset="0"/>
                <a:cs typeface="Times New Roman" panose="02020603050405020304" pitchFamily="18" charset="0"/>
              </a:rPr>
              <a:t>Antoniadi</a:t>
            </a:r>
            <a:endParaRPr lang="en-CA" sz="1600"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7AF39B-7C00-41AA-810F-E411C2080094}"/>
              </a:ext>
            </a:extLst>
          </p:cNvPr>
          <p:cNvSpPr txBox="1"/>
          <p:nvPr/>
        </p:nvSpPr>
        <p:spPr>
          <a:xfrm>
            <a:off x="5735781" y="2493815"/>
            <a:ext cx="2161309" cy="338554"/>
          </a:xfrm>
          <a:prstGeom prst="rect">
            <a:avLst/>
          </a:prstGeom>
          <a:noFill/>
        </p:spPr>
        <p:txBody>
          <a:bodyPr wrap="square" rtlCol="0">
            <a:spAutoFit/>
          </a:bodyPr>
          <a:lstStyle/>
          <a:p>
            <a:r>
              <a:rPr lang="en-CA" sz="1600" dirty="0">
                <a:solidFill>
                  <a:schemeClr val="accent2">
                    <a:lumMod val="40000"/>
                    <a:lumOff val="60000"/>
                  </a:schemeClr>
                </a:solidFill>
                <a:latin typeface="Times New Roman" panose="02020603050405020304" pitchFamily="18" charset="0"/>
                <a:cs typeface="Times New Roman" panose="02020603050405020304" pitchFamily="18" charset="0"/>
              </a:rPr>
              <a:t>Walter Maunder</a:t>
            </a:r>
          </a:p>
        </p:txBody>
      </p:sp>
      <p:sp>
        <p:nvSpPr>
          <p:cNvPr id="6" name="TextBox 5">
            <a:extLst>
              <a:ext uri="{FF2B5EF4-FFF2-40B4-BE49-F238E27FC236}">
                <a16:creationId xmlns:a16="http://schemas.microsoft.com/office/drawing/2014/main" id="{74F8A0E8-F429-487F-AE50-64FFD73F30D2}"/>
              </a:ext>
            </a:extLst>
          </p:cNvPr>
          <p:cNvSpPr txBox="1"/>
          <p:nvPr/>
        </p:nvSpPr>
        <p:spPr>
          <a:xfrm>
            <a:off x="4114800" y="2155261"/>
            <a:ext cx="2161309" cy="338554"/>
          </a:xfrm>
          <a:prstGeom prst="rect">
            <a:avLst/>
          </a:prstGeom>
          <a:noFill/>
        </p:spPr>
        <p:txBody>
          <a:bodyPr wrap="square" rtlCol="0">
            <a:spAutoFit/>
          </a:bodyPr>
          <a:lstStyle/>
          <a:p>
            <a:r>
              <a:rPr lang="en-CA" sz="1600" dirty="0">
                <a:solidFill>
                  <a:schemeClr val="accent2">
                    <a:lumMod val="40000"/>
                    <a:lumOff val="60000"/>
                  </a:schemeClr>
                </a:solidFill>
                <a:latin typeface="Times New Roman" panose="02020603050405020304" pitchFamily="18" charset="0"/>
                <a:cs typeface="Times New Roman" panose="02020603050405020304" pitchFamily="18" charset="0"/>
              </a:rPr>
              <a:t>Camille Flammarion</a:t>
            </a:r>
          </a:p>
        </p:txBody>
      </p:sp>
      <p:sp>
        <p:nvSpPr>
          <p:cNvPr id="7" name="TextBox 6">
            <a:extLst>
              <a:ext uri="{FF2B5EF4-FFF2-40B4-BE49-F238E27FC236}">
                <a16:creationId xmlns:a16="http://schemas.microsoft.com/office/drawing/2014/main" id="{7A84719B-B57C-4EC5-8666-47ADB6FC2011}"/>
              </a:ext>
            </a:extLst>
          </p:cNvPr>
          <p:cNvSpPr txBox="1"/>
          <p:nvPr/>
        </p:nvSpPr>
        <p:spPr>
          <a:xfrm>
            <a:off x="1898073" y="1640880"/>
            <a:ext cx="2161309" cy="338554"/>
          </a:xfrm>
          <a:prstGeom prst="rect">
            <a:avLst/>
          </a:prstGeom>
          <a:noFill/>
        </p:spPr>
        <p:txBody>
          <a:bodyPr wrap="square" rtlCol="0">
            <a:spAutoFit/>
          </a:bodyPr>
          <a:lstStyle/>
          <a:p>
            <a:r>
              <a:rPr lang="en-CA" sz="1600" dirty="0">
                <a:solidFill>
                  <a:schemeClr val="accent2">
                    <a:lumMod val="40000"/>
                    <a:lumOff val="60000"/>
                  </a:schemeClr>
                </a:solidFill>
                <a:latin typeface="Times New Roman" panose="02020603050405020304" pitchFamily="18" charset="0"/>
                <a:cs typeface="Times New Roman" panose="02020603050405020304" pitchFamily="18" charset="0"/>
              </a:rPr>
              <a:t>Percival Lowell</a:t>
            </a:r>
          </a:p>
        </p:txBody>
      </p:sp>
      <p:sp>
        <p:nvSpPr>
          <p:cNvPr id="8" name="TextBox 7">
            <a:extLst>
              <a:ext uri="{FF2B5EF4-FFF2-40B4-BE49-F238E27FC236}">
                <a16:creationId xmlns:a16="http://schemas.microsoft.com/office/drawing/2014/main" id="{DD07B1E6-26A9-4F02-9E03-41BB29C46F51}"/>
              </a:ext>
            </a:extLst>
          </p:cNvPr>
          <p:cNvSpPr txBox="1"/>
          <p:nvPr/>
        </p:nvSpPr>
        <p:spPr>
          <a:xfrm>
            <a:off x="4752109" y="5798773"/>
            <a:ext cx="2161309" cy="338554"/>
          </a:xfrm>
          <a:prstGeom prst="rect">
            <a:avLst/>
          </a:prstGeom>
          <a:noFill/>
        </p:spPr>
        <p:txBody>
          <a:bodyPr wrap="square" rtlCol="0">
            <a:spAutoFit/>
          </a:bodyPr>
          <a:lstStyle/>
          <a:p>
            <a:r>
              <a:rPr lang="en-CA" sz="1600" dirty="0">
                <a:solidFill>
                  <a:schemeClr val="accent2">
                    <a:lumMod val="20000"/>
                    <a:lumOff val="80000"/>
                  </a:schemeClr>
                </a:solidFill>
                <a:latin typeface="Times New Roman" panose="02020603050405020304" pitchFamily="18" charset="0"/>
                <a:cs typeface="Times New Roman" panose="02020603050405020304" pitchFamily="18" charset="0"/>
              </a:rPr>
              <a:t>Giovanni Schiaparelli</a:t>
            </a:r>
          </a:p>
        </p:txBody>
      </p:sp>
    </p:spTree>
    <p:extLst>
      <p:ext uri="{BB962C8B-B14F-4D97-AF65-F5344CB8AC3E}">
        <p14:creationId xmlns:p14="http://schemas.microsoft.com/office/powerpoint/2010/main" val="233292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08F6B7-66A2-40F3-B14D-A6D0854D0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71" y="167425"/>
            <a:ext cx="11937448" cy="6478074"/>
          </a:xfrm>
          <a:prstGeom prst="rect">
            <a:avLst/>
          </a:prstGeom>
          <a:solidFill>
            <a:schemeClr val="accent1">
              <a:lumMod val="50000"/>
              <a:alpha val="4000"/>
            </a:schemeClr>
          </a:solidFill>
        </p:spPr>
      </p:pic>
      <p:sp>
        <p:nvSpPr>
          <p:cNvPr id="8" name="TextBox 7">
            <a:extLst>
              <a:ext uri="{FF2B5EF4-FFF2-40B4-BE49-F238E27FC236}">
                <a16:creationId xmlns:a16="http://schemas.microsoft.com/office/drawing/2014/main" id="{5268A62A-D9CA-4909-B3B0-E38D1F2DAD2F}"/>
              </a:ext>
            </a:extLst>
          </p:cNvPr>
          <p:cNvSpPr txBox="1"/>
          <p:nvPr/>
        </p:nvSpPr>
        <p:spPr>
          <a:xfrm>
            <a:off x="1111876" y="302359"/>
            <a:ext cx="9968248" cy="6124754"/>
          </a:xfrm>
          <a:prstGeom prst="rect">
            <a:avLst/>
          </a:prstGeom>
          <a:solidFill>
            <a:schemeClr val="accent4">
              <a:lumMod val="20000"/>
              <a:lumOff val="80000"/>
              <a:alpha val="42000"/>
            </a:schemeClr>
          </a:solidFill>
        </p:spPr>
        <p:txBody>
          <a:bodyPr wrap="square" rtlCol="0">
            <a:spAutoFit/>
          </a:bodyPr>
          <a:lstStyle/>
          <a:p>
            <a:pPr algn="just"/>
            <a:r>
              <a:rPr lang="en-US" sz="2800" b="1" dirty="0">
                <a:solidFill>
                  <a:schemeClr val="accent2">
                    <a:lumMod val="50000"/>
                  </a:schemeClr>
                </a:solidFill>
                <a:latin typeface="Times New Roman" panose="02020603050405020304" pitchFamily="18" charset="0"/>
                <a:cs typeface="Times New Roman" panose="02020603050405020304" pitchFamily="18" charset="0"/>
              </a:rPr>
              <a:t>Thank you for joining us tonight, for the first session of the RASC History Committee Seminar Series! </a:t>
            </a:r>
          </a:p>
          <a:p>
            <a:pPr algn="just"/>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a:p>
            <a:pPr algn="just"/>
            <a:r>
              <a:rPr lang="en-US" sz="2800" b="1" dirty="0">
                <a:solidFill>
                  <a:schemeClr val="accent2">
                    <a:lumMod val="50000"/>
                  </a:schemeClr>
                </a:solidFill>
                <a:latin typeface="Times New Roman" panose="02020603050405020304" pitchFamily="18" charset="0"/>
                <a:cs typeface="Times New Roman" panose="02020603050405020304" pitchFamily="18" charset="0"/>
              </a:rPr>
              <a:t>Mars </a:t>
            </a:r>
            <a:r>
              <a:rPr lang="en-US" sz="2800" b="1" i="1" dirty="0">
                <a:solidFill>
                  <a:schemeClr val="accent2">
                    <a:lumMod val="50000"/>
                  </a:schemeClr>
                </a:solidFill>
                <a:latin typeface="Times New Roman" panose="02020603050405020304" pitchFamily="18" charset="0"/>
                <a:cs typeface="Times New Roman" panose="02020603050405020304" pitchFamily="18" charset="0"/>
              </a:rPr>
              <a:t>is</a:t>
            </a:r>
            <a:r>
              <a:rPr lang="en-US" sz="2800" b="1" dirty="0">
                <a:solidFill>
                  <a:schemeClr val="accent2">
                    <a:lumMod val="50000"/>
                  </a:schemeClr>
                </a:solidFill>
                <a:latin typeface="Times New Roman" panose="02020603050405020304" pitchFamily="18" charset="0"/>
                <a:cs typeface="Times New Roman" panose="02020603050405020304" pitchFamily="18" charset="0"/>
              </a:rPr>
              <a:t> topical, so we’ll look at representative images in the RASC Archives from past oppositions of Mars, with an eye to: </a:t>
            </a:r>
          </a:p>
          <a:p>
            <a:pPr marL="514350" indent="-514350" algn="just">
              <a:buFont typeface="+mj-lt"/>
              <a:buAutoNum type="arabicPeriod"/>
            </a:pPr>
            <a:r>
              <a:rPr lang="en-US" sz="2800" b="1" dirty="0">
                <a:solidFill>
                  <a:schemeClr val="accent2">
                    <a:lumMod val="50000"/>
                  </a:schemeClr>
                </a:solidFill>
                <a:latin typeface="Times New Roman" panose="02020603050405020304" pitchFamily="18" charset="0"/>
                <a:cs typeface="Times New Roman" panose="02020603050405020304" pitchFamily="18" charset="0"/>
              </a:rPr>
              <a:t>the instruments &amp; media use;</a:t>
            </a:r>
          </a:p>
          <a:p>
            <a:pPr marL="514350" indent="-514350" algn="just">
              <a:buFont typeface="+mj-lt"/>
              <a:buAutoNum type="arabicPeriod"/>
            </a:pPr>
            <a:r>
              <a:rPr lang="en-US" sz="2800" b="1" dirty="0">
                <a:solidFill>
                  <a:schemeClr val="accent2">
                    <a:lumMod val="50000"/>
                  </a:schemeClr>
                </a:solidFill>
                <a:latin typeface="Times New Roman" panose="02020603050405020304" pitchFamily="18" charset="0"/>
                <a:cs typeface="Times New Roman" panose="02020603050405020304" pitchFamily="18" charset="0"/>
              </a:rPr>
              <a:t>the non-observational factors possibly influencing what was seen at the eyepiece; &amp;</a:t>
            </a:r>
          </a:p>
          <a:p>
            <a:pPr marL="514350" indent="-514350" algn="just">
              <a:buFont typeface="+mj-lt"/>
              <a:buAutoNum type="arabicPeriod"/>
            </a:pPr>
            <a:r>
              <a:rPr lang="en-US" sz="2800" b="1" dirty="0">
                <a:solidFill>
                  <a:schemeClr val="accent2">
                    <a:lumMod val="50000"/>
                  </a:schemeClr>
                </a:solidFill>
                <a:latin typeface="Times New Roman" panose="02020603050405020304" pitchFamily="18" charset="0"/>
                <a:cs typeface="Times New Roman" panose="02020603050405020304" pitchFamily="18" charset="0"/>
              </a:rPr>
              <a:t>what other observes in comparable organizations were doing. </a:t>
            </a:r>
          </a:p>
          <a:p>
            <a:pPr marL="514350" indent="-514350" algn="just">
              <a:buFont typeface="+mj-lt"/>
              <a:buAutoNum type="arabicPeriod"/>
            </a:pPr>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a:p>
            <a:pPr algn="just"/>
            <a:r>
              <a:rPr lang="en-US" sz="2800" b="1" dirty="0">
                <a:solidFill>
                  <a:schemeClr val="accent2">
                    <a:lumMod val="50000"/>
                  </a:schemeClr>
                </a:solidFill>
                <a:latin typeface="Times New Roman" panose="02020603050405020304" pitchFamily="18" charset="0"/>
                <a:cs typeface="Times New Roman" panose="02020603050405020304" pitchFamily="18" charset="0"/>
              </a:rPr>
              <a:t>And we might even ask what our perspective on past visions of the red planet teach us about our own observations at this, and future oppositions.</a:t>
            </a:r>
            <a:endParaRPr lang="en-CA" sz="28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75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E81AAE-6507-42FA-B38F-1B05439AE719}"/>
              </a:ext>
            </a:extLst>
          </p:cNvPr>
          <p:cNvSpPr txBox="1"/>
          <p:nvPr/>
        </p:nvSpPr>
        <p:spPr>
          <a:xfrm>
            <a:off x="0" y="96982"/>
            <a:ext cx="5985164" cy="461665"/>
          </a:xfrm>
          <a:prstGeom prst="rect">
            <a:avLst/>
          </a:prstGeom>
          <a:noFill/>
        </p:spPr>
        <p:txBody>
          <a:bodyPr wrap="square" rtlCol="0">
            <a:spAutoFit/>
          </a:bodyPr>
          <a:lstStyle/>
          <a:p>
            <a:r>
              <a:rPr lang="en-CA" sz="2400" b="1" i="1" dirty="0">
                <a:solidFill>
                  <a:schemeClr val="bg1"/>
                </a:solidFill>
                <a:latin typeface="Times New Roman" panose="02020603050405020304" pitchFamily="18" charset="0"/>
                <a:cs typeface="Times New Roman" panose="02020603050405020304" pitchFamily="18" charset="0"/>
              </a:rPr>
              <a:t>The RASC and Mars…</a:t>
            </a:r>
          </a:p>
        </p:txBody>
      </p:sp>
      <p:sp>
        <p:nvSpPr>
          <p:cNvPr id="10" name="TextBox 9">
            <a:extLst>
              <a:ext uri="{FF2B5EF4-FFF2-40B4-BE49-F238E27FC236}">
                <a16:creationId xmlns:a16="http://schemas.microsoft.com/office/drawing/2014/main" id="{47CDE8EC-1A4F-47D5-9BA8-F52128A9882C}"/>
              </a:ext>
            </a:extLst>
          </p:cNvPr>
          <p:cNvSpPr txBox="1"/>
          <p:nvPr/>
        </p:nvSpPr>
        <p:spPr>
          <a:xfrm>
            <a:off x="-2" y="750552"/>
            <a:ext cx="12192000" cy="5355312"/>
          </a:xfrm>
          <a:prstGeom prst="rect">
            <a:avLst/>
          </a:prstGeom>
          <a:noFill/>
        </p:spPr>
        <p:txBody>
          <a:bodyPr wrap="square" rtlCol="0">
            <a:spAutoFit/>
          </a:bodyPr>
          <a:lstStyle/>
          <a:p>
            <a:r>
              <a:rPr lang="en-CA" dirty="0">
                <a:solidFill>
                  <a:schemeClr val="accent2">
                    <a:lumMod val="60000"/>
                    <a:lumOff val="40000"/>
                  </a:schemeClr>
                </a:solidFill>
                <a:latin typeface="Times New Roman" panose="02020603050405020304" pitchFamily="18" charset="0"/>
                <a:cs typeface="Times New Roman" panose="02020603050405020304" pitchFamily="18" charset="0"/>
              </a:rPr>
              <a:t>at the very first real meeting of the </a:t>
            </a:r>
            <a:r>
              <a:rPr lang="en-CA" dirty="0" err="1">
                <a:solidFill>
                  <a:schemeClr val="accent2">
                    <a:lumMod val="60000"/>
                    <a:lumOff val="40000"/>
                  </a:schemeClr>
                </a:solidFill>
                <a:latin typeface="Times New Roman" panose="02020603050405020304" pitchFamily="18" charset="0"/>
                <a:cs typeface="Times New Roman" panose="02020603050405020304" pitchFamily="18" charset="0"/>
              </a:rPr>
              <a:t>The</a:t>
            </a:r>
            <a:r>
              <a:rPr lang="en-CA" dirty="0">
                <a:solidFill>
                  <a:schemeClr val="accent2">
                    <a:lumMod val="60000"/>
                    <a:lumOff val="40000"/>
                  </a:schemeClr>
                </a:solidFill>
                <a:latin typeface="Times New Roman" panose="02020603050405020304" pitchFamily="18" charset="0"/>
                <a:cs typeface="Times New Roman" panose="02020603050405020304" pitchFamily="18" charset="0"/>
              </a:rPr>
              <a:t> Toronto Astronomical Club</a:t>
            </a:r>
            <a:r>
              <a:rPr lang="en-CA" dirty="0">
                <a:solidFill>
                  <a:schemeClr val="bg1"/>
                </a:solidFill>
                <a:latin typeface="Times New Roman" panose="02020603050405020304" pitchFamily="18" charset="0"/>
                <a:cs typeface="Times New Roman" panose="02020603050405020304" pitchFamily="18" charset="0"/>
              </a:rPr>
              <a:t>:</a:t>
            </a:r>
            <a:r>
              <a:rPr lang="en-CA" i="1" dirty="0">
                <a:solidFill>
                  <a:schemeClr val="bg1"/>
                </a:solidFill>
                <a:latin typeface="Times New Roman" panose="02020603050405020304" pitchFamily="18" charset="0"/>
                <a:cs typeface="Times New Roman" panose="02020603050405020304" pitchFamily="18" charset="0"/>
              </a:rPr>
              <a:t> “Mr. </a:t>
            </a:r>
            <a:r>
              <a:rPr lang="en-CA" i="1" dirty="0" err="1">
                <a:solidFill>
                  <a:schemeClr val="bg1"/>
                </a:solidFill>
                <a:latin typeface="Times New Roman" panose="02020603050405020304" pitchFamily="18" charset="0"/>
                <a:cs typeface="Times New Roman" panose="02020603050405020304" pitchFamily="18" charset="0"/>
              </a:rPr>
              <a:t>Elvins</a:t>
            </a:r>
            <a:r>
              <a:rPr lang="en-CA" i="1" dirty="0">
                <a:solidFill>
                  <a:schemeClr val="bg1"/>
                </a:solidFill>
                <a:latin typeface="Times New Roman" panose="02020603050405020304" pitchFamily="18" charset="0"/>
                <a:cs typeface="Times New Roman" panose="02020603050405020304" pitchFamily="18" charset="0"/>
              </a:rPr>
              <a:t> produced a drawing of the appearance of Mars as observed by him Dec 29th 1868”</a:t>
            </a:r>
            <a:r>
              <a:rPr lang="en-CA" dirty="0">
                <a:solidFill>
                  <a:schemeClr val="bg1"/>
                </a:solidFill>
                <a:latin typeface="Times New Roman" panose="02020603050405020304" pitchFamily="18" charset="0"/>
                <a:cs typeface="Times New Roman" panose="02020603050405020304" pitchFamily="18" charset="0"/>
              </a:rPr>
              <a:t>; </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Toronto Astronomical Society Meeting Minutes, Regular Meeting Jan 5th 1869 at Mr. </a:t>
            </a:r>
            <a:r>
              <a:rPr lang="en-US" dirty="0" err="1">
                <a:solidFill>
                  <a:schemeClr val="accent2">
                    <a:lumMod val="60000"/>
                    <a:lumOff val="40000"/>
                  </a:schemeClr>
                </a:solidFill>
                <a:latin typeface="Times New Roman" panose="02020603050405020304" pitchFamily="18" charset="0"/>
                <a:cs typeface="Times New Roman" panose="02020603050405020304" pitchFamily="18" charset="0"/>
              </a:rPr>
              <a:t>Elvins</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a:t>
            </a:r>
          </a:p>
          <a:p>
            <a:endParaRPr lang="en-US" dirty="0">
              <a:solidFill>
                <a:schemeClr val="accent2">
                  <a:lumMod val="60000"/>
                  <a:lumOff val="40000"/>
                </a:schemeClr>
              </a:solidFill>
              <a:latin typeface="Times New Roman" panose="02020603050405020304" pitchFamily="18" charset="0"/>
              <a:cs typeface="Times New Roman" panose="02020603050405020304" pitchFamily="18" charset="0"/>
            </a:endParaRP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a suitable object for group observing:</a:t>
            </a:r>
            <a:r>
              <a:rPr lang="en-US" dirty="0">
                <a:solidFill>
                  <a:schemeClr val="bg1"/>
                </a:solidFill>
                <a:latin typeface="Times New Roman" panose="02020603050405020304" pitchFamily="18" charset="0"/>
                <a:cs typeface="Times New Roman" panose="02020603050405020304" pitchFamily="18" charset="0"/>
              </a:rPr>
              <a:t> “The earlier part of the evening was spent in observing the moon, Jupiter, and Mars, with portable telescopes, provided for the purpose. The air being steady and very clear, some excellent views were obtained”; </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thirteenth meeting, 1890 September 23, </a:t>
            </a:r>
            <a:r>
              <a:rPr lang="en-US" i="1" dirty="0">
                <a:solidFill>
                  <a:schemeClr val="accent2">
                    <a:lumMod val="60000"/>
                    <a:lumOff val="40000"/>
                  </a:schemeClr>
                </a:solidFill>
                <a:latin typeface="Times New Roman" panose="02020603050405020304" pitchFamily="18" charset="0"/>
                <a:cs typeface="Times New Roman" panose="02020603050405020304" pitchFamily="18" charset="0"/>
              </a:rPr>
              <a:t>Transactions of the Astronomical and Physical Society of Toronto</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 1890-91 (1891), 13</a:t>
            </a: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developments in the wider astronomical world are followed</a:t>
            </a:r>
            <a:r>
              <a:rPr lang="en-US" dirty="0">
                <a:solidFill>
                  <a:schemeClr val="bg1"/>
                </a:solidFill>
                <a:latin typeface="Times New Roman" panose="02020603050405020304" pitchFamily="18" charset="0"/>
                <a:cs typeface="Times New Roman" panose="02020603050405020304" pitchFamily="18" charset="0"/>
              </a:rPr>
              <a:t>: “</a:t>
            </a:r>
            <a:r>
              <a:rPr lang="en-US" i="1" dirty="0">
                <a:solidFill>
                  <a:schemeClr val="bg1"/>
                </a:solidFill>
                <a:latin typeface="Times New Roman" panose="02020603050405020304" pitchFamily="18" charset="0"/>
                <a:cs typeface="Times New Roman" panose="02020603050405020304" pitchFamily="18" charset="0"/>
              </a:rPr>
              <a:t>Mr. Larratt W. Smith, Q.C., D.C.L., Vice-President, in the Chair. Mr. A. </a:t>
            </a:r>
            <a:r>
              <a:rPr lang="en-US" i="1" dirty="0" err="1">
                <a:solidFill>
                  <a:schemeClr val="bg1"/>
                </a:solidFill>
                <a:latin typeface="Times New Roman" panose="02020603050405020304" pitchFamily="18" charset="0"/>
                <a:cs typeface="Times New Roman" panose="02020603050405020304" pitchFamily="18" charset="0"/>
              </a:rPr>
              <a:t>Elvins</a:t>
            </a:r>
            <a:r>
              <a:rPr lang="en-US" i="1" dirty="0">
                <a:solidFill>
                  <a:schemeClr val="bg1"/>
                </a:solidFill>
                <a:latin typeface="Times New Roman" panose="02020603050405020304" pitchFamily="18" charset="0"/>
                <a:cs typeface="Times New Roman" panose="02020603050405020304" pitchFamily="18" charset="0"/>
              </a:rPr>
              <a:t> called attention to the announced fact that the doubling of some of the lines on Mars, known as </a:t>
            </a:r>
            <a:r>
              <a:rPr lang="en-US" i="1" dirty="0" err="1">
                <a:solidFill>
                  <a:schemeClr val="bg1"/>
                </a:solidFill>
                <a:latin typeface="Times New Roman" panose="02020603050405020304" pitchFamily="18" charset="0"/>
                <a:cs typeface="Times New Roman" panose="02020603050405020304" pitchFamily="18" charset="0"/>
              </a:rPr>
              <a:t>Schiaparrelli’s</a:t>
            </a:r>
            <a:r>
              <a:rPr lang="en-US" i="1" dirty="0">
                <a:solidFill>
                  <a:schemeClr val="bg1"/>
                </a:solidFill>
                <a:latin typeface="Times New Roman" panose="02020603050405020304" pitchFamily="18" charset="0"/>
                <a:cs typeface="Times New Roman" panose="02020603050405020304" pitchFamily="18" charset="0"/>
              </a:rPr>
              <a:t> Canals, had been observed at the Lick and Arequipa Observatories during the </a:t>
            </a:r>
            <a:r>
              <a:rPr lang="en-US" i="1" dirty="0" err="1">
                <a:solidFill>
                  <a:schemeClr val="bg1"/>
                </a:solidFill>
                <a:latin typeface="Times New Roman" panose="02020603050405020304" pitchFamily="18" charset="0"/>
                <a:cs typeface="Times New Roman" panose="02020603050405020304" pitchFamily="18" charset="0"/>
              </a:rPr>
              <a:t>favourable</a:t>
            </a:r>
            <a:r>
              <a:rPr lang="en-US" i="1" dirty="0">
                <a:solidFill>
                  <a:schemeClr val="bg1"/>
                </a:solidFill>
                <a:latin typeface="Times New Roman" panose="02020603050405020304" pitchFamily="18" charset="0"/>
                <a:cs typeface="Times New Roman" panose="02020603050405020304" pitchFamily="18" charset="0"/>
              </a:rPr>
              <a:t> opposition of the planet in August</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 nineteenth meeting, 1892 October 18th,</a:t>
            </a:r>
            <a:r>
              <a:rPr lang="en-US" i="1" dirty="0">
                <a:solidFill>
                  <a:schemeClr val="accent2">
                    <a:lumMod val="60000"/>
                    <a:lumOff val="40000"/>
                  </a:schemeClr>
                </a:solidFill>
                <a:latin typeface="Times New Roman" panose="02020603050405020304" pitchFamily="18" charset="0"/>
                <a:cs typeface="Times New Roman" panose="02020603050405020304" pitchFamily="18" charset="0"/>
              </a:rPr>
              <a:t>Transactions of the Astronomical and Physical Society of Toronto</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 1892 (1893), 68</a:t>
            </a:r>
          </a:p>
          <a:p>
            <a:endParaRPr lang="en-US" dirty="0">
              <a:solidFill>
                <a:schemeClr val="accent2">
                  <a:lumMod val="60000"/>
                  <a:lumOff val="40000"/>
                </a:schemeClr>
              </a:solidFill>
              <a:latin typeface="Times New Roman" panose="02020603050405020304" pitchFamily="18" charset="0"/>
              <a:cs typeface="Times New Roman" panose="02020603050405020304" pitchFamily="18" charset="0"/>
            </a:endParaRPr>
          </a:p>
          <a:p>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and observing advice is published</a:t>
            </a:r>
            <a:r>
              <a:rPr lang="en-US" dirty="0">
                <a:solidFill>
                  <a:schemeClr val="bg1"/>
                </a:solidFill>
                <a:latin typeface="Times New Roman" panose="02020603050405020304" pitchFamily="18" charset="0"/>
                <a:cs typeface="Times New Roman" panose="02020603050405020304" pitchFamily="18" charset="0"/>
              </a:rPr>
              <a:t>: “</a:t>
            </a:r>
            <a:r>
              <a:rPr lang="en-US" i="1" dirty="0">
                <a:solidFill>
                  <a:schemeClr val="bg1"/>
                </a:solidFill>
                <a:latin typeface="Times New Roman" panose="02020603050405020304" pitchFamily="18" charset="0"/>
                <a:cs typeface="Times New Roman" panose="02020603050405020304" pitchFamily="18" charset="0"/>
              </a:rPr>
              <a:t>...because of its position in our solar system, and still more because of its resemblance...to the earth...[Mars] is admitted by most astronomers to be more worthy of careful study than perhaps any other member of the sun's family. There is however no reason why the owner of any good telescope of three inches aperture or upward, (or even a smaller one if of fine quality). should not turn it to account for Martian study, and if he will but do so diligently, frequently  and carefully, he will soon find the work deeply interesting...</a:t>
            </a:r>
            <a:r>
              <a:rPr lang="en-US" dirty="0">
                <a:solidFill>
                  <a:schemeClr val="bg1"/>
                </a:solidFill>
                <a:latin typeface="Times New Roman" panose="02020603050405020304" pitchFamily="18" charset="0"/>
                <a:cs typeface="Times New Roman" panose="02020603050405020304" pitchFamily="18" charset="0"/>
              </a:rPr>
              <a:t>”; </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A.F. Miller, “Observing Mars with a Small Telescope”, </a:t>
            </a:r>
            <a:r>
              <a:rPr lang="en-US" i="1" dirty="0">
                <a:solidFill>
                  <a:schemeClr val="accent2">
                    <a:lumMod val="60000"/>
                    <a:lumOff val="40000"/>
                  </a:schemeClr>
                </a:solidFill>
                <a:latin typeface="Times New Roman" panose="02020603050405020304" pitchFamily="18" charset="0"/>
                <a:cs typeface="Times New Roman" panose="02020603050405020304" pitchFamily="18" charset="0"/>
              </a:rPr>
              <a:t>JRASC</a:t>
            </a:r>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 XII, 5 (1918 May-June),  190</a:t>
            </a:r>
            <a:endParaRPr lang="en-CA" dirty="0">
              <a:solidFill>
                <a:schemeClr val="accent2">
                  <a:lumMod val="60000"/>
                  <a:lumOff val="40000"/>
                </a:schemeClr>
              </a:solidFill>
              <a:latin typeface="Times New Roman" panose="02020603050405020304" pitchFamily="18" charset="0"/>
              <a:cs typeface="Times New Roman" panose="02020603050405020304" pitchFamily="18" charset="0"/>
            </a:endParaRPr>
          </a:p>
          <a:p>
            <a:endParaRPr lang="en-CA"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94567CE-A5CB-4530-88D7-AABAD75F3F66}"/>
              </a:ext>
            </a:extLst>
          </p:cNvPr>
          <p:cNvSpPr txBox="1"/>
          <p:nvPr/>
        </p:nvSpPr>
        <p:spPr>
          <a:xfrm>
            <a:off x="-1" y="5959215"/>
            <a:ext cx="12191999" cy="707886"/>
          </a:xfrm>
          <a:prstGeom prst="rect">
            <a:avLst/>
          </a:prstGeom>
          <a:noFill/>
        </p:spPr>
        <p:txBody>
          <a:bodyPr wrap="square" rtlCol="0">
            <a:spAutoFit/>
          </a:bodyPr>
          <a:lstStyle/>
          <a:p>
            <a:r>
              <a:rPr lang="en-CA" sz="2000" dirty="0">
                <a:solidFill>
                  <a:schemeClr val="accent2">
                    <a:lumMod val="60000"/>
                    <a:lumOff val="40000"/>
                  </a:schemeClr>
                </a:solidFill>
                <a:latin typeface="Times New Roman" panose="02020603050405020304" pitchFamily="18" charset="0"/>
                <a:cs typeface="Times New Roman" panose="02020603050405020304" pitchFamily="18" charset="0"/>
              </a:rPr>
              <a:t>clearly there’s interest—the Society is a microcosm of amateur, professional, and popular curiosity about Mars in general (but there are “local” differences—stay tuned!)</a:t>
            </a:r>
          </a:p>
        </p:txBody>
      </p:sp>
    </p:spTree>
    <p:extLst>
      <p:ext uri="{BB962C8B-B14F-4D97-AF65-F5344CB8AC3E}">
        <p14:creationId xmlns:p14="http://schemas.microsoft.com/office/powerpoint/2010/main" val="1765307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C3C80-0EAE-4217-A1C6-807B5A9F3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173" y="33185"/>
            <a:ext cx="6967654" cy="6791630"/>
          </a:xfrm>
          <a:prstGeom prst="rect">
            <a:avLst/>
          </a:prstGeom>
        </p:spPr>
      </p:pic>
      <p:pic>
        <p:nvPicPr>
          <p:cNvPr id="7" name="Picture 6">
            <a:extLst>
              <a:ext uri="{FF2B5EF4-FFF2-40B4-BE49-F238E27FC236}">
                <a16:creationId xmlns:a16="http://schemas.microsoft.com/office/drawing/2014/main" id="{5E015037-8441-4D11-BD43-197478B10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5338"/>
            <a:ext cx="2612173" cy="2567136"/>
          </a:xfrm>
          <a:prstGeom prst="ellipse">
            <a:avLst/>
          </a:prstGeom>
          <a:ln>
            <a:noFill/>
          </a:ln>
          <a:effectLst>
            <a:softEdge rad="112500"/>
          </a:effectLst>
        </p:spPr>
      </p:pic>
      <p:sp>
        <p:nvSpPr>
          <p:cNvPr id="8" name="TextBox 7">
            <a:extLst>
              <a:ext uri="{FF2B5EF4-FFF2-40B4-BE49-F238E27FC236}">
                <a16:creationId xmlns:a16="http://schemas.microsoft.com/office/drawing/2014/main" id="{8B751298-681B-4D94-BC2E-4156CF1F483D}"/>
              </a:ext>
            </a:extLst>
          </p:cNvPr>
          <p:cNvSpPr txBox="1"/>
          <p:nvPr/>
        </p:nvSpPr>
        <p:spPr>
          <a:xfrm>
            <a:off x="422679" y="2507225"/>
            <a:ext cx="1766815" cy="1454244"/>
          </a:xfrm>
          <a:prstGeom prst="rect">
            <a:avLst/>
          </a:prstGeom>
          <a:solidFill>
            <a:schemeClr val="bg1">
              <a:lumMod val="75000"/>
              <a:alpha val="32000"/>
            </a:schemeClr>
          </a:solidFill>
        </p:spPr>
        <p:txBody>
          <a:bodyPr wrap="square" rtlCol="0">
            <a:spAutoFit/>
          </a:bodyPr>
          <a:lstStyle/>
          <a:p>
            <a:pPr algn="ctr"/>
            <a:r>
              <a:rPr lang="en-CA" sz="1450" b="1" dirty="0">
                <a:latin typeface="Times New Roman" panose="02020603050405020304" pitchFamily="18" charset="0"/>
                <a:cs typeface="Times New Roman" panose="02020603050405020304" pitchFamily="18" charset="0"/>
              </a:rPr>
              <a:t>There’s less in the Archives then we might hope; survival depends on foresight of past &amp; present members,</a:t>
            </a:r>
            <a:r>
              <a:rPr lang="en-CA" sz="1600" b="1" dirty="0">
                <a:latin typeface="Times New Roman" panose="02020603050405020304" pitchFamily="18" charset="0"/>
                <a:cs typeface="Times New Roman" panose="02020603050405020304" pitchFamily="18" charset="0"/>
              </a:rPr>
              <a:t> </a:t>
            </a:r>
          </a:p>
        </p:txBody>
      </p:sp>
      <p:pic>
        <p:nvPicPr>
          <p:cNvPr id="9" name="Picture 8">
            <a:extLst>
              <a:ext uri="{FF2B5EF4-FFF2-40B4-BE49-F238E27FC236}">
                <a16:creationId xmlns:a16="http://schemas.microsoft.com/office/drawing/2014/main" id="{F31A5625-8D00-410A-B347-E2BB0EBDD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473" y="2117738"/>
            <a:ext cx="2612173" cy="2567136"/>
          </a:xfrm>
          <a:prstGeom prst="ellipse">
            <a:avLst/>
          </a:prstGeom>
          <a:ln>
            <a:noFill/>
          </a:ln>
          <a:effectLst>
            <a:softEdge rad="112500"/>
          </a:effectLst>
        </p:spPr>
      </p:pic>
      <p:sp>
        <p:nvSpPr>
          <p:cNvPr id="10" name="TextBox 9">
            <a:extLst>
              <a:ext uri="{FF2B5EF4-FFF2-40B4-BE49-F238E27FC236}">
                <a16:creationId xmlns:a16="http://schemas.microsoft.com/office/drawing/2014/main" id="{942F59DE-B0E2-4F28-AC39-48EA52B95FE7}"/>
              </a:ext>
            </a:extLst>
          </p:cNvPr>
          <p:cNvSpPr txBox="1"/>
          <p:nvPr/>
        </p:nvSpPr>
        <p:spPr>
          <a:xfrm>
            <a:off x="10106882" y="2556454"/>
            <a:ext cx="1551709" cy="1654299"/>
          </a:xfrm>
          <a:prstGeom prst="rect">
            <a:avLst/>
          </a:prstGeom>
          <a:solidFill>
            <a:schemeClr val="bg1">
              <a:lumMod val="75000"/>
              <a:alpha val="32000"/>
            </a:schemeClr>
          </a:solidFill>
        </p:spPr>
        <p:txBody>
          <a:bodyPr wrap="square" rtlCol="0">
            <a:spAutoFit/>
          </a:bodyPr>
          <a:lstStyle/>
          <a:p>
            <a:pPr algn="ctr"/>
            <a:r>
              <a:rPr lang="en-CA" sz="1450" b="1" dirty="0">
                <a:latin typeface="Times New Roman" panose="02020603050405020304" pitchFamily="18" charset="0"/>
                <a:cs typeface="Times New Roman" panose="02020603050405020304" pitchFamily="18" charset="0"/>
              </a:rPr>
              <a:t>care, &amp; luck There are drawings from the oppositions of (1884), 1892, 1918, 1958, &amp; 1960</a:t>
            </a:r>
          </a:p>
        </p:txBody>
      </p:sp>
    </p:spTree>
    <p:extLst>
      <p:ext uri="{BB962C8B-B14F-4D97-AF65-F5344CB8AC3E}">
        <p14:creationId xmlns:p14="http://schemas.microsoft.com/office/powerpoint/2010/main" val="371092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67AC8C-6673-4266-BB41-08AE8D9D371D}"/>
              </a:ext>
            </a:extLst>
          </p:cNvPr>
          <p:cNvSpPr txBox="1"/>
          <p:nvPr/>
        </p:nvSpPr>
        <p:spPr>
          <a:xfrm>
            <a:off x="166254" y="221673"/>
            <a:ext cx="1094509" cy="461665"/>
          </a:xfrm>
          <a:prstGeom prst="rect">
            <a:avLst/>
          </a:prstGeom>
          <a:noFill/>
        </p:spPr>
        <p:txBody>
          <a:bodyPr wrap="square" rtlCol="0">
            <a:spAutoFit/>
          </a:bodyPr>
          <a:lstStyle/>
          <a:p>
            <a:pPr algn="ctr"/>
            <a:r>
              <a:rPr lang="en-CA" sz="2400" i="1" dirty="0">
                <a:solidFill>
                  <a:schemeClr val="accent2">
                    <a:lumMod val="75000"/>
                  </a:schemeClr>
                </a:solidFill>
                <a:latin typeface="Times New Roman" panose="02020603050405020304" pitchFamily="18" charset="0"/>
                <a:cs typeface="Times New Roman" panose="02020603050405020304" pitchFamily="18" charset="0"/>
              </a:rPr>
              <a:t>[1884]</a:t>
            </a:r>
          </a:p>
        </p:txBody>
      </p:sp>
      <p:pic>
        <p:nvPicPr>
          <p:cNvPr id="6" name="Picture 5">
            <a:extLst>
              <a:ext uri="{FF2B5EF4-FFF2-40B4-BE49-F238E27FC236}">
                <a16:creationId xmlns:a16="http://schemas.microsoft.com/office/drawing/2014/main" id="{DD9B31B6-E859-41AC-813E-26FDCEE6E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337" y="0"/>
            <a:ext cx="9506663" cy="3270781"/>
          </a:xfrm>
          <a:prstGeom prst="rect">
            <a:avLst/>
          </a:prstGeom>
        </p:spPr>
      </p:pic>
      <p:pic>
        <p:nvPicPr>
          <p:cNvPr id="8" name="Picture 7">
            <a:extLst>
              <a:ext uri="{FF2B5EF4-FFF2-40B4-BE49-F238E27FC236}">
                <a16:creationId xmlns:a16="http://schemas.microsoft.com/office/drawing/2014/main" id="{29551852-F2BA-4F66-A8A0-00E99B1CC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173" y="3429000"/>
            <a:ext cx="2074718" cy="31657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57A8FBFA-E7B9-4385-8BFD-D2D4039D6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0" y="3270781"/>
            <a:ext cx="2971596" cy="35456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DF513D51-0F60-4981-8A19-520E10FF9061}"/>
              </a:ext>
            </a:extLst>
          </p:cNvPr>
          <p:cNvSpPr txBox="1"/>
          <p:nvPr/>
        </p:nvSpPr>
        <p:spPr>
          <a:xfrm>
            <a:off x="4142509" y="4308764"/>
            <a:ext cx="3906982" cy="1477328"/>
          </a:xfrm>
          <a:prstGeom prst="rect">
            <a:avLst/>
          </a:prstGeom>
          <a:noFill/>
        </p:spPr>
        <p:txBody>
          <a:bodyPr wrap="square" rtlCol="0">
            <a:spAutoFit/>
          </a:bodyPr>
          <a:lstStyle/>
          <a:p>
            <a:r>
              <a:rPr lang="en-CA" dirty="0">
                <a:solidFill>
                  <a:schemeClr val="accent2">
                    <a:lumMod val="75000"/>
                  </a:schemeClr>
                </a:solidFill>
                <a:latin typeface="Times New Roman" panose="02020603050405020304" pitchFamily="18" charset="0"/>
                <a:cs typeface="Times New Roman" panose="02020603050405020304" pitchFamily="18" charset="0"/>
              </a:rPr>
              <a:t>Allan F. Miller (1851–1947), a hospital administrator, &amp; eventually an amateur member of the IAU,  had his own observatory with a high-quality 4-inch O.G. Wray refractor. </a:t>
            </a:r>
          </a:p>
        </p:txBody>
      </p:sp>
    </p:spTree>
    <p:extLst>
      <p:ext uri="{BB962C8B-B14F-4D97-AF65-F5344CB8AC3E}">
        <p14:creationId xmlns:p14="http://schemas.microsoft.com/office/powerpoint/2010/main" val="216184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DCECE-C71B-4289-91B8-5DFD1373C37D}"/>
              </a:ext>
            </a:extLst>
          </p:cNvPr>
          <p:cNvSpPr txBox="1"/>
          <p:nvPr/>
        </p:nvSpPr>
        <p:spPr>
          <a:xfrm>
            <a:off x="-27715" y="41558"/>
            <a:ext cx="914400"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1892</a:t>
            </a:r>
          </a:p>
        </p:txBody>
      </p:sp>
      <p:pic>
        <p:nvPicPr>
          <p:cNvPr id="6" name="Picture 5">
            <a:extLst>
              <a:ext uri="{FF2B5EF4-FFF2-40B4-BE49-F238E27FC236}">
                <a16:creationId xmlns:a16="http://schemas.microsoft.com/office/drawing/2014/main" id="{5D0B848D-873C-48B3-8CDD-B5966C4AE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1976"/>
            <a:ext cx="2781879" cy="2862072"/>
          </a:xfrm>
          <a:prstGeom prst="rect">
            <a:avLst/>
          </a:prstGeom>
        </p:spPr>
      </p:pic>
      <p:pic>
        <p:nvPicPr>
          <p:cNvPr id="8" name="Picture 7">
            <a:extLst>
              <a:ext uri="{FF2B5EF4-FFF2-40B4-BE49-F238E27FC236}">
                <a16:creationId xmlns:a16="http://schemas.microsoft.com/office/drawing/2014/main" id="{203FB36E-92D5-4F09-8BB3-ACD28AD94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78" y="776639"/>
            <a:ext cx="2827109" cy="2867115"/>
          </a:xfrm>
          <a:prstGeom prst="rect">
            <a:avLst/>
          </a:prstGeom>
        </p:spPr>
      </p:pic>
      <p:pic>
        <p:nvPicPr>
          <p:cNvPr id="10" name="Picture 9">
            <a:extLst>
              <a:ext uri="{FF2B5EF4-FFF2-40B4-BE49-F238E27FC236}">
                <a16:creationId xmlns:a16="http://schemas.microsoft.com/office/drawing/2014/main" id="{96A8C8B9-CA7B-4F7F-B1A3-79F36CBA9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654" y="780321"/>
            <a:ext cx="3416808" cy="2862072"/>
          </a:xfrm>
          <a:prstGeom prst="rect">
            <a:avLst/>
          </a:prstGeom>
        </p:spPr>
      </p:pic>
      <p:pic>
        <p:nvPicPr>
          <p:cNvPr id="12" name="Picture 11">
            <a:extLst>
              <a:ext uri="{FF2B5EF4-FFF2-40B4-BE49-F238E27FC236}">
                <a16:creationId xmlns:a16="http://schemas.microsoft.com/office/drawing/2014/main" id="{F62D3890-5B73-4F9F-8D77-1A7FA5CD2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1762" y="13838"/>
            <a:ext cx="3760237" cy="4336473"/>
          </a:xfrm>
          <a:prstGeom prst="rect">
            <a:avLst/>
          </a:prstGeom>
        </p:spPr>
      </p:pic>
      <p:pic>
        <p:nvPicPr>
          <p:cNvPr id="16" name="Picture 15">
            <a:extLst>
              <a:ext uri="{FF2B5EF4-FFF2-40B4-BE49-F238E27FC236}">
                <a16:creationId xmlns:a16="http://schemas.microsoft.com/office/drawing/2014/main" id="{B022E80B-BFB7-417C-B1CE-915F52E0A7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3115" y="3772565"/>
            <a:ext cx="1676400" cy="3008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B2966E22-2C11-4375-B2BA-998C3D7CB7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55" y="3788632"/>
            <a:ext cx="1993626" cy="2992309"/>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B38CF467-8D4B-4B54-B2B1-29F779F2963C}"/>
              </a:ext>
            </a:extLst>
          </p:cNvPr>
          <p:cNvSpPr txBox="1"/>
          <p:nvPr/>
        </p:nvSpPr>
        <p:spPr>
          <a:xfrm>
            <a:off x="2593869" y="3725020"/>
            <a:ext cx="3577358" cy="3139321"/>
          </a:xfrm>
          <a:prstGeom prst="rect">
            <a:avLst/>
          </a:prstGeom>
          <a:noFill/>
        </p:spPr>
        <p:txBody>
          <a:bodyPr wrap="square" rtlCol="0">
            <a:spAutoFit/>
          </a:bodyPr>
          <a:lstStyle/>
          <a:p>
            <a:r>
              <a:rPr lang="en-CA" dirty="0">
                <a:solidFill>
                  <a:schemeClr val="accent2">
                    <a:lumMod val="75000"/>
                  </a:schemeClr>
                </a:solidFill>
                <a:latin typeface="Times New Roman" panose="02020603050405020304" pitchFamily="18" charset="0"/>
                <a:cs typeface="Times New Roman" panose="02020603050405020304" pitchFamily="18" charset="0"/>
              </a:rPr>
              <a:t>Andrew </a:t>
            </a:r>
            <a:r>
              <a:rPr lang="en-CA" dirty="0" err="1">
                <a:solidFill>
                  <a:schemeClr val="accent2">
                    <a:lumMod val="75000"/>
                  </a:schemeClr>
                </a:solidFill>
                <a:latin typeface="Times New Roman" panose="02020603050405020304" pitchFamily="18" charset="0"/>
                <a:cs typeface="Times New Roman" panose="02020603050405020304" pitchFamily="18" charset="0"/>
              </a:rPr>
              <a:t>Elvins</a:t>
            </a:r>
            <a:r>
              <a:rPr lang="en-CA" dirty="0">
                <a:solidFill>
                  <a:schemeClr val="accent2">
                    <a:lumMod val="75000"/>
                  </a:schemeClr>
                </a:solidFill>
                <a:latin typeface="Times New Roman" panose="02020603050405020304" pitchFamily="18" charset="0"/>
                <a:cs typeface="Times New Roman" panose="02020603050405020304" pitchFamily="18" charset="0"/>
              </a:rPr>
              <a:t> (1823-1918), character who probably did the most to keep what became the RASC alive between 1869-1890, was a professional tailor. He used a 3-inch O.G. refractor (and, at later oppositions, Miller’s 4-inch, </a:t>
            </a:r>
            <a:r>
              <a:rPr lang="en-CA" dirty="0" err="1">
                <a:solidFill>
                  <a:schemeClr val="accent2">
                    <a:lumMod val="75000"/>
                  </a:schemeClr>
                </a:solidFill>
                <a:latin typeface="Times New Roman" panose="02020603050405020304" pitchFamily="18" charset="0"/>
                <a:cs typeface="Times New Roman" panose="02020603050405020304" pitchFamily="18" charset="0"/>
              </a:rPr>
              <a:t>Lumsden's</a:t>
            </a:r>
            <a:r>
              <a:rPr lang="en-CA" dirty="0">
                <a:solidFill>
                  <a:schemeClr val="accent2">
                    <a:lumMod val="75000"/>
                  </a:schemeClr>
                </a:solidFill>
                <a:latin typeface="Times New Roman" panose="02020603050405020304" pitchFamily="18" charset="0"/>
                <a:cs typeface="Times New Roman" panose="02020603050405020304" pitchFamily="18" charset="0"/>
              </a:rPr>
              <a:t> 10-inch reflector , and the 6-inch O.G. Cooke refractor of the  Toronto Magnetic &amp; Meteorological Observatory).</a:t>
            </a:r>
          </a:p>
        </p:txBody>
      </p:sp>
    </p:spTree>
    <p:extLst>
      <p:ext uri="{BB962C8B-B14F-4D97-AF65-F5344CB8AC3E}">
        <p14:creationId xmlns:p14="http://schemas.microsoft.com/office/powerpoint/2010/main" val="47137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746769-625C-4B0E-AB8B-CF56E955668A}"/>
              </a:ext>
            </a:extLst>
          </p:cNvPr>
          <p:cNvSpPr txBox="1"/>
          <p:nvPr/>
        </p:nvSpPr>
        <p:spPr>
          <a:xfrm>
            <a:off x="27704" y="41558"/>
            <a:ext cx="3701501" cy="461665"/>
          </a:xfrm>
          <a:prstGeom prst="rect">
            <a:avLst/>
          </a:prstGeom>
          <a:noFill/>
        </p:spPr>
        <p:txBody>
          <a:bodyPr wrap="square" rtlCol="0">
            <a:spAutoFit/>
          </a:bodyPr>
          <a:lstStyle/>
          <a:p>
            <a:r>
              <a:rPr lang="en-CA" sz="2400" dirty="0">
                <a:solidFill>
                  <a:schemeClr val="accent2">
                    <a:lumMod val="75000"/>
                  </a:schemeClr>
                </a:solidFill>
                <a:latin typeface="Times New Roman" panose="02020603050405020304" pitchFamily="18" charset="0"/>
                <a:cs typeface="Times New Roman" panose="02020603050405020304" pitchFamily="18" charset="0"/>
              </a:rPr>
              <a:t>undated (</a:t>
            </a:r>
            <a:r>
              <a:rPr lang="en-CA" sz="2400" i="1" dirty="0">
                <a:solidFill>
                  <a:schemeClr val="accent2">
                    <a:lumMod val="75000"/>
                  </a:schemeClr>
                </a:solidFill>
                <a:latin typeface="Times New Roman" panose="02020603050405020304" pitchFamily="18" charset="0"/>
                <a:cs typeface="Times New Roman" panose="02020603050405020304" pitchFamily="18" charset="0"/>
              </a:rPr>
              <a:t>1868?-ca. 1900s?</a:t>
            </a:r>
            <a:r>
              <a:rPr lang="en-CA" sz="2400" dirty="0">
                <a:solidFill>
                  <a:schemeClr val="accent2">
                    <a:lumMod val="75000"/>
                  </a:schemeClr>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79698093-6265-472E-9377-7BF38D20C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643" y="564150"/>
            <a:ext cx="4359333" cy="2404872"/>
          </a:xfrm>
          <a:prstGeom prst="rect">
            <a:avLst/>
          </a:prstGeom>
        </p:spPr>
      </p:pic>
      <p:pic>
        <p:nvPicPr>
          <p:cNvPr id="6" name="Picture 5">
            <a:extLst>
              <a:ext uri="{FF2B5EF4-FFF2-40B4-BE49-F238E27FC236}">
                <a16:creationId xmlns:a16="http://schemas.microsoft.com/office/drawing/2014/main" id="{E17B2AAF-8EF1-4264-B525-B166638A9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809" y="564150"/>
            <a:ext cx="4843272" cy="2404872"/>
          </a:xfrm>
          <a:prstGeom prst="rect">
            <a:avLst/>
          </a:prstGeom>
        </p:spPr>
      </p:pic>
      <p:pic>
        <p:nvPicPr>
          <p:cNvPr id="8" name="Picture 7">
            <a:extLst>
              <a:ext uri="{FF2B5EF4-FFF2-40B4-BE49-F238E27FC236}">
                <a16:creationId xmlns:a16="http://schemas.microsoft.com/office/drawing/2014/main" id="{0EB140EC-C57F-419C-806B-C91D70C23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77" y="3549421"/>
            <a:ext cx="3433508" cy="2864673"/>
          </a:xfrm>
          <a:prstGeom prst="rect">
            <a:avLst/>
          </a:prstGeom>
        </p:spPr>
      </p:pic>
      <p:pic>
        <p:nvPicPr>
          <p:cNvPr id="10" name="Picture 9">
            <a:extLst>
              <a:ext uri="{FF2B5EF4-FFF2-40B4-BE49-F238E27FC236}">
                <a16:creationId xmlns:a16="http://schemas.microsoft.com/office/drawing/2014/main" id="{C480DFA5-E951-4C20-B50A-E981C3F58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2435" y="3107572"/>
            <a:ext cx="3433508" cy="3667298"/>
          </a:xfrm>
          <a:prstGeom prst="rect">
            <a:avLst/>
          </a:prstGeom>
        </p:spPr>
      </p:pic>
      <p:pic>
        <p:nvPicPr>
          <p:cNvPr id="12" name="Picture 11">
            <a:extLst>
              <a:ext uri="{FF2B5EF4-FFF2-40B4-BE49-F238E27FC236}">
                <a16:creationId xmlns:a16="http://schemas.microsoft.com/office/drawing/2014/main" id="{1ED0859D-3E08-446C-9D8E-DBB32DAE2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4708" y="3313313"/>
            <a:ext cx="2777299" cy="3311236"/>
          </a:xfrm>
          <a:prstGeom prst="rect">
            <a:avLst/>
          </a:prstGeom>
        </p:spPr>
      </p:pic>
      <p:sp>
        <p:nvSpPr>
          <p:cNvPr id="13" name="TextBox 12">
            <a:extLst>
              <a:ext uri="{FF2B5EF4-FFF2-40B4-BE49-F238E27FC236}">
                <a16:creationId xmlns:a16="http://schemas.microsoft.com/office/drawing/2014/main" id="{5E24D752-F9B4-4B86-9CB3-69AC98ACCD98}"/>
              </a:ext>
            </a:extLst>
          </p:cNvPr>
          <p:cNvSpPr txBox="1"/>
          <p:nvPr/>
        </p:nvSpPr>
        <p:spPr>
          <a:xfrm>
            <a:off x="3673785" y="2630468"/>
            <a:ext cx="1801466" cy="338554"/>
          </a:xfrm>
          <a:prstGeom prst="rect">
            <a:avLst/>
          </a:prstGeom>
          <a:noFill/>
        </p:spPr>
        <p:txBody>
          <a:bodyPr wrap="square" rtlCol="0">
            <a:spAutoFit/>
          </a:bodyPr>
          <a:lstStyle/>
          <a:p>
            <a:pPr algn="ctr"/>
            <a:r>
              <a:rPr lang="en-CA" sz="1600" dirty="0" err="1">
                <a:solidFill>
                  <a:schemeClr val="accent2">
                    <a:lumMod val="50000"/>
                  </a:schemeClr>
                </a:solidFill>
                <a:latin typeface="Times New Roman" panose="02020603050405020304" pitchFamily="18" charset="0"/>
                <a:cs typeface="Times New Roman" panose="02020603050405020304" pitchFamily="18" charset="0"/>
              </a:rPr>
              <a:t>Elvins</a:t>
            </a:r>
            <a:r>
              <a:rPr lang="en-CA" sz="1600" dirty="0">
                <a:solidFill>
                  <a:schemeClr val="accent2">
                    <a:lumMod val="50000"/>
                  </a:schemeClr>
                </a:solidFill>
                <a:latin typeface="Times New Roman" panose="02020603050405020304" pitchFamily="18" charset="0"/>
                <a:cs typeface="Times New Roman" panose="02020603050405020304" pitchFamily="18" charset="0"/>
              </a:rPr>
              <a:t> “Aug 20”</a:t>
            </a:r>
          </a:p>
        </p:txBody>
      </p:sp>
      <p:sp>
        <p:nvSpPr>
          <p:cNvPr id="14" name="TextBox 13">
            <a:extLst>
              <a:ext uri="{FF2B5EF4-FFF2-40B4-BE49-F238E27FC236}">
                <a16:creationId xmlns:a16="http://schemas.microsoft.com/office/drawing/2014/main" id="{59A2FC5E-4E1B-43F3-8703-B9D107D43681}"/>
              </a:ext>
            </a:extLst>
          </p:cNvPr>
          <p:cNvSpPr txBox="1"/>
          <p:nvPr/>
        </p:nvSpPr>
        <p:spPr>
          <a:xfrm>
            <a:off x="10226988" y="2588898"/>
            <a:ext cx="856655" cy="338554"/>
          </a:xfrm>
          <a:prstGeom prst="rect">
            <a:avLst/>
          </a:prstGeom>
          <a:noFill/>
        </p:spPr>
        <p:txBody>
          <a:bodyPr wrap="square" rtlCol="0">
            <a:spAutoFit/>
          </a:bodyPr>
          <a:lstStyle/>
          <a:p>
            <a:pPr algn="ctr"/>
            <a:r>
              <a:rPr lang="en-CA" sz="1600" dirty="0" err="1">
                <a:solidFill>
                  <a:schemeClr val="accent2">
                    <a:lumMod val="20000"/>
                    <a:lumOff val="80000"/>
                  </a:schemeClr>
                </a:solidFill>
                <a:latin typeface="Times New Roman" panose="02020603050405020304" pitchFamily="18" charset="0"/>
                <a:cs typeface="Times New Roman" panose="02020603050405020304" pitchFamily="18" charset="0"/>
              </a:rPr>
              <a:t>Elvins</a:t>
            </a:r>
            <a:endParaRPr lang="en-CA" sz="16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8CB1B15-78BE-46F5-ADEE-D112B4817BFD}"/>
              </a:ext>
            </a:extLst>
          </p:cNvPr>
          <p:cNvSpPr txBox="1"/>
          <p:nvPr/>
        </p:nvSpPr>
        <p:spPr>
          <a:xfrm>
            <a:off x="2914115" y="6024571"/>
            <a:ext cx="856655" cy="338554"/>
          </a:xfrm>
          <a:prstGeom prst="rect">
            <a:avLst/>
          </a:prstGeom>
          <a:noFill/>
        </p:spPr>
        <p:txBody>
          <a:bodyPr wrap="square" rtlCol="0">
            <a:spAutoFit/>
          </a:bodyPr>
          <a:lstStyle/>
          <a:p>
            <a:pPr algn="ctr"/>
            <a:r>
              <a:rPr lang="en-CA" sz="1600" dirty="0" err="1">
                <a:solidFill>
                  <a:schemeClr val="accent2">
                    <a:lumMod val="20000"/>
                    <a:lumOff val="80000"/>
                  </a:schemeClr>
                </a:solidFill>
                <a:latin typeface="Times New Roman" panose="02020603050405020304" pitchFamily="18" charset="0"/>
                <a:cs typeface="Times New Roman" panose="02020603050405020304" pitchFamily="18" charset="0"/>
              </a:rPr>
              <a:t>Elvins</a:t>
            </a:r>
            <a:endParaRPr lang="en-CA" sz="16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1EA30959-9EFB-4BD6-A68D-B627120D45A0}"/>
              </a:ext>
            </a:extLst>
          </p:cNvPr>
          <p:cNvSpPr txBox="1"/>
          <p:nvPr/>
        </p:nvSpPr>
        <p:spPr>
          <a:xfrm>
            <a:off x="6810125" y="6422461"/>
            <a:ext cx="856655" cy="338554"/>
          </a:xfrm>
          <a:prstGeom prst="rect">
            <a:avLst/>
          </a:prstGeom>
          <a:noFill/>
        </p:spPr>
        <p:txBody>
          <a:bodyPr wrap="square" rtlCol="0">
            <a:spAutoFit/>
          </a:bodyPr>
          <a:lstStyle/>
          <a:p>
            <a:pPr algn="ctr"/>
            <a:r>
              <a:rPr lang="en-CA" sz="1600" dirty="0" err="1">
                <a:solidFill>
                  <a:schemeClr val="accent2">
                    <a:lumMod val="20000"/>
                    <a:lumOff val="80000"/>
                  </a:schemeClr>
                </a:solidFill>
                <a:latin typeface="Times New Roman" panose="02020603050405020304" pitchFamily="18" charset="0"/>
                <a:cs typeface="Times New Roman" panose="02020603050405020304" pitchFamily="18" charset="0"/>
              </a:rPr>
              <a:t>Elvins</a:t>
            </a:r>
            <a:endParaRPr lang="en-CA" sz="16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BB14ADD-C268-46F3-8225-DC0DD1441C08}"/>
              </a:ext>
            </a:extLst>
          </p:cNvPr>
          <p:cNvSpPr txBox="1"/>
          <p:nvPr/>
        </p:nvSpPr>
        <p:spPr>
          <a:xfrm>
            <a:off x="10185287" y="6297999"/>
            <a:ext cx="856655" cy="338554"/>
          </a:xfrm>
          <a:prstGeom prst="rect">
            <a:avLst/>
          </a:prstGeom>
          <a:noFill/>
        </p:spPr>
        <p:txBody>
          <a:bodyPr wrap="square" rtlCol="0">
            <a:spAutoFit/>
          </a:bodyPr>
          <a:lstStyle/>
          <a:p>
            <a:pPr algn="ctr"/>
            <a:r>
              <a:rPr lang="en-CA" sz="1600" dirty="0" err="1">
                <a:solidFill>
                  <a:schemeClr val="accent2">
                    <a:lumMod val="20000"/>
                    <a:lumOff val="80000"/>
                  </a:schemeClr>
                </a:solidFill>
                <a:latin typeface="Times New Roman" panose="02020603050405020304" pitchFamily="18" charset="0"/>
                <a:cs typeface="Times New Roman" panose="02020603050405020304" pitchFamily="18" charset="0"/>
              </a:rPr>
              <a:t>Elvins</a:t>
            </a:r>
            <a:endParaRPr lang="en-CA" sz="160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441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50DF5-B894-4834-95AB-125ACB22C6D4}"/>
              </a:ext>
            </a:extLst>
          </p:cNvPr>
          <p:cNvSpPr txBox="1"/>
          <p:nvPr/>
        </p:nvSpPr>
        <p:spPr>
          <a:xfrm>
            <a:off x="-27715" y="41558"/>
            <a:ext cx="1163788"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1918…</a:t>
            </a:r>
          </a:p>
        </p:txBody>
      </p:sp>
      <p:pic>
        <p:nvPicPr>
          <p:cNvPr id="4" name="Picture 3">
            <a:extLst>
              <a:ext uri="{FF2B5EF4-FFF2-40B4-BE49-F238E27FC236}">
                <a16:creationId xmlns:a16="http://schemas.microsoft.com/office/drawing/2014/main" id="{D3C562CB-48E0-4C58-83AB-1C21BAA32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0431" y="19732"/>
            <a:ext cx="3263203" cy="3514218"/>
          </a:xfrm>
          <a:prstGeom prst="rect">
            <a:avLst/>
          </a:prstGeom>
        </p:spPr>
      </p:pic>
      <p:pic>
        <p:nvPicPr>
          <p:cNvPr id="6" name="Picture 5">
            <a:extLst>
              <a:ext uri="{FF2B5EF4-FFF2-40B4-BE49-F238E27FC236}">
                <a16:creationId xmlns:a16="http://schemas.microsoft.com/office/drawing/2014/main" id="{BEC414CA-C505-40C1-9B89-D67657AA4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575" y="19732"/>
            <a:ext cx="3230065" cy="3478532"/>
          </a:xfrm>
          <a:prstGeom prst="rect">
            <a:avLst/>
          </a:prstGeom>
        </p:spPr>
      </p:pic>
      <p:pic>
        <p:nvPicPr>
          <p:cNvPr id="8" name="Picture 7">
            <a:extLst>
              <a:ext uri="{FF2B5EF4-FFF2-40B4-BE49-F238E27FC236}">
                <a16:creationId xmlns:a16="http://schemas.microsoft.com/office/drawing/2014/main" id="{13F5AE7D-8FD7-43DF-B2DB-81AFF93E5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 y="3324050"/>
            <a:ext cx="3263202" cy="3514218"/>
          </a:xfrm>
          <a:prstGeom prst="rect">
            <a:avLst/>
          </a:prstGeom>
        </p:spPr>
      </p:pic>
      <p:pic>
        <p:nvPicPr>
          <p:cNvPr id="10" name="Picture 9">
            <a:extLst>
              <a:ext uri="{FF2B5EF4-FFF2-40B4-BE49-F238E27FC236}">
                <a16:creationId xmlns:a16="http://schemas.microsoft.com/office/drawing/2014/main" id="{FB64CAF4-ECF6-4252-A201-909951E0F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7595" y="3359737"/>
            <a:ext cx="3230065" cy="3478531"/>
          </a:xfrm>
          <a:prstGeom prst="rect">
            <a:avLst/>
          </a:prstGeom>
        </p:spPr>
      </p:pic>
      <p:sp>
        <p:nvSpPr>
          <p:cNvPr id="15" name="TextBox 14">
            <a:extLst>
              <a:ext uri="{FF2B5EF4-FFF2-40B4-BE49-F238E27FC236}">
                <a16:creationId xmlns:a16="http://schemas.microsoft.com/office/drawing/2014/main" id="{CDDA9D87-F623-4307-AFF5-FA4604460F14}"/>
              </a:ext>
            </a:extLst>
          </p:cNvPr>
          <p:cNvSpPr txBox="1"/>
          <p:nvPr/>
        </p:nvSpPr>
        <p:spPr>
          <a:xfrm>
            <a:off x="5061449" y="3292381"/>
            <a:ext cx="856655" cy="338554"/>
          </a:xfrm>
          <a:prstGeom prst="rect">
            <a:avLst/>
          </a:prstGeom>
          <a:noFill/>
        </p:spPr>
        <p:txBody>
          <a:bodyPr wrap="square" rtlCol="0">
            <a:spAutoFit/>
          </a:bodyPr>
          <a:lstStyle/>
          <a:p>
            <a:pPr algn="ctr"/>
            <a:r>
              <a:rPr lang="en-CA" sz="1600" dirty="0">
                <a:solidFill>
                  <a:schemeClr val="accent2">
                    <a:lumMod val="75000"/>
                  </a:schemeClr>
                </a:solidFill>
                <a:latin typeface="Times New Roman" panose="02020603050405020304" pitchFamily="18" charset="0"/>
                <a:cs typeface="Times New Roman" panose="02020603050405020304" pitchFamily="18" charset="0"/>
              </a:rPr>
              <a:t>Miller</a:t>
            </a:r>
          </a:p>
        </p:txBody>
      </p:sp>
      <p:sp>
        <p:nvSpPr>
          <p:cNvPr id="20" name="TextBox 19">
            <a:extLst>
              <a:ext uri="{FF2B5EF4-FFF2-40B4-BE49-F238E27FC236}">
                <a16:creationId xmlns:a16="http://schemas.microsoft.com/office/drawing/2014/main" id="{3DD40243-3BB8-4D4C-A990-81EF86057D3F}"/>
              </a:ext>
            </a:extLst>
          </p:cNvPr>
          <p:cNvSpPr txBox="1"/>
          <p:nvPr/>
        </p:nvSpPr>
        <p:spPr>
          <a:xfrm>
            <a:off x="41566" y="697193"/>
            <a:ext cx="2479964" cy="1754326"/>
          </a:xfrm>
          <a:prstGeom prst="rect">
            <a:avLst/>
          </a:prstGeom>
          <a:noFill/>
        </p:spPr>
        <p:txBody>
          <a:bodyPr wrap="square" rtlCol="0">
            <a:spAutoFit/>
          </a:bodyPr>
          <a:lstStyle/>
          <a:p>
            <a:r>
              <a:rPr lang="en-CA" dirty="0">
                <a:solidFill>
                  <a:schemeClr val="accent2">
                    <a:lumMod val="75000"/>
                  </a:schemeClr>
                </a:solidFill>
                <a:latin typeface="Times New Roman" panose="02020603050405020304" pitchFamily="18" charset="0"/>
                <a:cs typeface="Times New Roman" panose="02020603050405020304" pitchFamily="18" charset="0"/>
              </a:rPr>
              <a:t>These images were published in </a:t>
            </a:r>
            <a:r>
              <a:rPr lang="en-US" dirty="0">
                <a:solidFill>
                  <a:schemeClr val="accent2">
                    <a:lumMod val="75000"/>
                  </a:schemeClr>
                </a:solidFill>
                <a:latin typeface="Times New Roman" panose="02020603050405020304" pitchFamily="18" charset="0"/>
                <a:cs typeface="Times New Roman" panose="02020603050405020304" pitchFamily="18" charset="0"/>
              </a:rPr>
              <a:t>A.F. Miller, "Observing Mars with a Small Telescope", in </a:t>
            </a:r>
            <a:r>
              <a:rPr lang="en-US" i="1" dirty="0">
                <a:solidFill>
                  <a:schemeClr val="accent2">
                    <a:lumMod val="75000"/>
                  </a:schemeClr>
                </a:solidFill>
                <a:latin typeface="Times New Roman" panose="02020603050405020304" pitchFamily="18" charset="0"/>
                <a:cs typeface="Times New Roman" panose="02020603050405020304" pitchFamily="18" charset="0"/>
              </a:rPr>
              <a:t>JRASC</a:t>
            </a:r>
            <a:r>
              <a:rPr lang="en-US" dirty="0">
                <a:solidFill>
                  <a:schemeClr val="accent2">
                    <a:lumMod val="75000"/>
                  </a:schemeClr>
                </a:solidFill>
                <a:latin typeface="Times New Roman" panose="02020603050405020304" pitchFamily="18" charset="0"/>
                <a:cs typeface="Times New Roman" panose="02020603050405020304" pitchFamily="18" charset="0"/>
              </a:rPr>
              <a:t> 12, 5 (1918 May-June), 190-194</a:t>
            </a:r>
            <a:endParaRPr lang="en-CA"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4B82EE65-CC7A-47E2-90A1-97749D966C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7560" y="4088192"/>
            <a:ext cx="5516880" cy="2200656"/>
          </a:xfrm>
          <a:prstGeom prst="rect">
            <a:avLst/>
          </a:prstGeom>
        </p:spPr>
      </p:pic>
    </p:spTree>
    <p:extLst>
      <p:ext uri="{BB962C8B-B14F-4D97-AF65-F5344CB8AC3E}">
        <p14:creationId xmlns:p14="http://schemas.microsoft.com/office/powerpoint/2010/main" val="194957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1C08-CAAF-4742-9CD9-DB2D2D002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628" y="-1"/>
            <a:ext cx="7597701" cy="3629891"/>
          </a:xfrm>
          <a:prstGeom prst="rect">
            <a:avLst/>
          </a:prstGeom>
        </p:spPr>
      </p:pic>
      <p:sp>
        <p:nvSpPr>
          <p:cNvPr id="3" name="TextBox 2">
            <a:extLst>
              <a:ext uri="{FF2B5EF4-FFF2-40B4-BE49-F238E27FC236}">
                <a16:creationId xmlns:a16="http://schemas.microsoft.com/office/drawing/2014/main" id="{DD82A8CF-933B-4348-95B3-5AA9E0116216}"/>
              </a:ext>
            </a:extLst>
          </p:cNvPr>
          <p:cNvSpPr txBox="1"/>
          <p:nvPr/>
        </p:nvSpPr>
        <p:spPr>
          <a:xfrm>
            <a:off x="11227322" y="3276703"/>
            <a:ext cx="1089374" cy="338554"/>
          </a:xfrm>
          <a:prstGeom prst="rect">
            <a:avLst/>
          </a:prstGeom>
          <a:noFill/>
        </p:spPr>
        <p:txBody>
          <a:bodyPr wrap="square" rtlCol="0">
            <a:spAutoFit/>
          </a:bodyPr>
          <a:lstStyle/>
          <a:p>
            <a:pPr algn="ctr"/>
            <a:r>
              <a:rPr lang="en-CA" sz="1600" dirty="0" err="1">
                <a:solidFill>
                  <a:schemeClr val="accent2">
                    <a:lumMod val="75000"/>
                  </a:schemeClr>
                </a:solidFill>
                <a:latin typeface="Times New Roman" panose="02020603050405020304" pitchFamily="18" charset="0"/>
                <a:cs typeface="Times New Roman" panose="02020603050405020304" pitchFamily="18" charset="0"/>
              </a:rPr>
              <a:t>Westoby</a:t>
            </a:r>
            <a:endParaRPr lang="en-CA" sz="160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3F0F7D5-C047-423F-9111-18BF3ED5B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598" y="4024723"/>
            <a:ext cx="1572768" cy="2412492"/>
          </a:xfrm>
          <a:prstGeom prst="rect">
            <a:avLst/>
          </a:prstGeom>
        </p:spPr>
      </p:pic>
      <p:sp>
        <p:nvSpPr>
          <p:cNvPr id="5" name="TextBox 4">
            <a:extLst>
              <a:ext uri="{FF2B5EF4-FFF2-40B4-BE49-F238E27FC236}">
                <a16:creationId xmlns:a16="http://schemas.microsoft.com/office/drawing/2014/main" id="{8FE40A74-5C1C-4DD1-B2A4-7643ACC095EB}"/>
              </a:ext>
            </a:extLst>
          </p:cNvPr>
          <p:cNvSpPr txBox="1"/>
          <p:nvPr/>
        </p:nvSpPr>
        <p:spPr>
          <a:xfrm>
            <a:off x="5004577" y="4024723"/>
            <a:ext cx="4189705" cy="2308324"/>
          </a:xfrm>
          <a:prstGeom prst="rect">
            <a:avLst/>
          </a:prstGeom>
          <a:noFill/>
        </p:spPr>
        <p:txBody>
          <a:bodyPr wrap="square" rtlCol="0">
            <a:spAutoFit/>
          </a:bodyPr>
          <a:lstStyle/>
          <a:p>
            <a:r>
              <a:rPr lang="en-CA" dirty="0">
                <a:solidFill>
                  <a:schemeClr val="accent2">
                    <a:lumMod val="75000"/>
                  </a:schemeClr>
                </a:solidFill>
                <a:latin typeface="Times New Roman" panose="02020603050405020304" pitchFamily="18" charset="0"/>
                <a:cs typeface="Times New Roman" panose="02020603050405020304" pitchFamily="18" charset="0"/>
              </a:rPr>
              <a:t>Henry </a:t>
            </a:r>
            <a:r>
              <a:rPr lang="en-CA" dirty="0" err="1">
                <a:solidFill>
                  <a:schemeClr val="accent2">
                    <a:lumMod val="75000"/>
                  </a:schemeClr>
                </a:solidFill>
                <a:latin typeface="Times New Roman" panose="02020603050405020304" pitchFamily="18" charset="0"/>
                <a:cs typeface="Times New Roman" panose="02020603050405020304" pitchFamily="18" charset="0"/>
              </a:rPr>
              <a:t>Westoby</a:t>
            </a:r>
            <a:r>
              <a:rPr lang="en-CA" dirty="0">
                <a:solidFill>
                  <a:schemeClr val="accent2">
                    <a:lumMod val="75000"/>
                  </a:schemeClr>
                </a:solidFill>
                <a:latin typeface="Times New Roman" panose="02020603050405020304" pitchFamily="18" charset="0"/>
                <a:cs typeface="Times New Roman" panose="02020603050405020304" pitchFamily="18" charset="0"/>
              </a:rPr>
              <a:t> (1876-1965), first mentioned in </a:t>
            </a:r>
            <a:r>
              <a:rPr lang="en-CA" i="1" dirty="0">
                <a:solidFill>
                  <a:schemeClr val="accent2">
                    <a:lumMod val="75000"/>
                  </a:schemeClr>
                </a:solidFill>
                <a:latin typeface="Times New Roman" panose="02020603050405020304" pitchFamily="18" charset="0"/>
                <a:cs typeface="Times New Roman" panose="02020603050405020304" pitchFamily="18" charset="0"/>
              </a:rPr>
              <a:t>JRASC </a:t>
            </a:r>
            <a:r>
              <a:rPr lang="en-CA" dirty="0">
                <a:solidFill>
                  <a:schemeClr val="accent2">
                    <a:lumMod val="75000"/>
                  </a:schemeClr>
                </a:solidFill>
                <a:latin typeface="Times New Roman" panose="02020603050405020304" pitchFamily="18" charset="0"/>
                <a:cs typeface="Times New Roman" panose="02020603050405020304" pitchFamily="18" charset="0"/>
              </a:rPr>
              <a:t>in </a:t>
            </a:r>
            <a:r>
              <a:rPr lang="en-US" dirty="0">
                <a:solidFill>
                  <a:schemeClr val="accent2">
                    <a:lumMod val="75000"/>
                  </a:schemeClr>
                </a:solidFill>
                <a:latin typeface="Times New Roman" panose="02020603050405020304" pitchFamily="18" charset="0"/>
                <a:cs typeface="Times New Roman" panose="02020603050405020304" pitchFamily="18" charset="0"/>
              </a:rPr>
              <a:t>1911 as a “charter member” of the Guelph Centre &amp; its first President, and last mentioned in 1951 as that Centre’s Honorary President. The 6-inch refractor was probably the one which belonged to the Guelph Centre, and was in the keeping of H.E.S. Asbury.</a:t>
            </a:r>
            <a:endParaRPr lang="en-CA"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726ED06-7D2B-4759-9CB3-F0FA7210BA7E}"/>
              </a:ext>
            </a:extLst>
          </p:cNvPr>
          <p:cNvSpPr txBox="1"/>
          <p:nvPr/>
        </p:nvSpPr>
        <p:spPr>
          <a:xfrm>
            <a:off x="-27715" y="41558"/>
            <a:ext cx="1163788" cy="461665"/>
          </a:xfrm>
          <a:prstGeom prst="rect">
            <a:avLst/>
          </a:prstGeom>
          <a:noFill/>
        </p:spPr>
        <p:txBody>
          <a:bodyPr wrap="square" rtlCol="0">
            <a:spAutoFit/>
          </a:bodyPr>
          <a:lstStyle/>
          <a:p>
            <a:pPr algn="ctr"/>
            <a:r>
              <a:rPr lang="en-CA" sz="2400" dirty="0">
                <a:solidFill>
                  <a:schemeClr val="accent2">
                    <a:lumMod val="75000"/>
                  </a:schemeClr>
                </a:solidFill>
                <a:latin typeface="Times New Roman" panose="02020603050405020304" pitchFamily="18" charset="0"/>
                <a:cs typeface="Times New Roman" panose="02020603050405020304" pitchFamily="18" charset="0"/>
              </a:rPr>
              <a:t>…1918</a:t>
            </a:r>
          </a:p>
        </p:txBody>
      </p:sp>
      <p:pic>
        <p:nvPicPr>
          <p:cNvPr id="10" name="Picture 9">
            <a:extLst>
              <a:ext uri="{FF2B5EF4-FFF2-40B4-BE49-F238E27FC236}">
                <a16:creationId xmlns:a16="http://schemas.microsoft.com/office/drawing/2014/main" id="{2EA75B29-D6CF-4571-AA93-FAB061BB2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56" y="1423717"/>
            <a:ext cx="4189705" cy="4440056"/>
          </a:xfrm>
          <a:prstGeom prst="rect">
            <a:avLst/>
          </a:prstGeom>
        </p:spPr>
      </p:pic>
    </p:spTree>
    <p:extLst>
      <p:ext uri="{BB962C8B-B14F-4D97-AF65-F5344CB8AC3E}">
        <p14:creationId xmlns:p14="http://schemas.microsoft.com/office/powerpoint/2010/main" val="2477775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1062</Words>
  <Application>Microsoft Office PowerPoint</Application>
  <PresentationFormat>Widescreen</PresentationFormat>
  <Paragraphs>64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 Rosenfeld</dc:creator>
  <cp:lastModifiedBy>R.A. Rosenfeld</cp:lastModifiedBy>
  <cp:revision>42</cp:revision>
  <dcterms:created xsi:type="dcterms:W3CDTF">2020-10-26T03:28:51Z</dcterms:created>
  <dcterms:modified xsi:type="dcterms:W3CDTF">2021-01-05T19:41:28Z</dcterms:modified>
</cp:coreProperties>
</file>